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8" r:id="rId3"/>
    <p:sldId id="288" r:id="rId4"/>
    <p:sldId id="289" r:id="rId5"/>
    <p:sldId id="286" r:id="rId6"/>
    <p:sldId id="287" r:id="rId7"/>
    <p:sldId id="263" r:id="rId8"/>
    <p:sldId id="293" r:id="rId9"/>
    <p:sldId id="294" r:id="rId10"/>
    <p:sldId id="290" r:id="rId11"/>
    <p:sldId id="265" r:id="rId12"/>
    <p:sldId id="266" r:id="rId13"/>
    <p:sldId id="291" r:id="rId14"/>
    <p:sldId id="292" r:id="rId15"/>
    <p:sldId id="296" r:id="rId16"/>
    <p:sldId id="297" r:id="rId17"/>
    <p:sldId id="298" r:id="rId18"/>
    <p:sldId id="299" r:id="rId19"/>
    <p:sldId id="300" r:id="rId20"/>
    <p:sldId id="301" r:id="rId21"/>
    <p:sldId id="302" r:id="rId22"/>
    <p:sldId id="303" r:id="rId23"/>
    <p:sldId id="304" r:id="rId24"/>
    <p:sldId id="271" r:id="rId25"/>
    <p:sldId id="272" r:id="rId26"/>
    <p:sldId id="306" r:id="rId27"/>
    <p:sldId id="307" r:id="rId28"/>
    <p:sldId id="305" r:id="rId29"/>
    <p:sldId id="274" r:id="rId30"/>
    <p:sldId id="308" r:id="rId31"/>
    <p:sldId id="309" r:id="rId32"/>
    <p:sldId id="276" r:id="rId33"/>
    <p:sldId id="277" r:id="rId34"/>
    <p:sldId id="278" r:id="rId35"/>
    <p:sldId id="279" r:id="rId36"/>
    <p:sldId id="280" r:id="rId37"/>
    <p:sldId id="281" r:id="rId38"/>
    <p:sldId id="282" r:id="rId39"/>
    <p:sldId id="283" r:id="rId40"/>
    <p:sldId id="284" r:id="rId41"/>
    <p:sldId id="285"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snapToObjects="1">
      <p:cViewPr varScale="1">
        <p:scale>
          <a:sx n="68" d="100"/>
          <a:sy n="68" d="100"/>
        </p:scale>
        <p:origin x="-79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pPr/>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xmlns=""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pPr/>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xmlns=""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pPr/>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xmlns=""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pPr/>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xmlns=""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pPr/>
              <a:t>9/20/2026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xmlns=""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pPr/>
              <a:t>9/20/2026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xmlns=""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pPr/>
              <a:t>9/20/2026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xmlns=""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pPr/>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xmlns=""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pPr/>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xmlns=""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pPr/>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xmlns=""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pPr/>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xmlns=""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pPr/>
              <a:t>9/20/2026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pPr/>
              <a:t>‹#›</a:t>
            </a:fld>
            <a:endParaRPr lang="en-US"/>
          </a:p>
        </p:txBody>
      </p:sp>
    </p:spTree>
    <p:extLst>
      <p:ext uri="{BB962C8B-B14F-4D97-AF65-F5344CB8AC3E}">
        <p14:creationId xmlns:p14="http://schemas.microsoft.com/office/powerpoint/2010/main" xmlns=""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s://www.geeksforgeeks.org/dbms/candidate-key-in-dbms/" TargetMode="External"/><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hyperlink" Target="https://www.geeksforgeeks.org/dbms/boyce-codd-normal-form-bcnf/" TargetMode="Externa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92D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31520" y="1325880"/>
            <a:ext cx="6153416" cy="738664"/>
          </a:xfrm>
          <a:prstGeom prst="rect">
            <a:avLst/>
          </a:prstGeom>
          <a:noFill/>
        </p:spPr>
        <p:txBody>
          <a:bodyPr wrap="none">
            <a:spAutoFit/>
          </a:bodyPr>
          <a:lstStyle/>
          <a:p>
            <a:pPr>
              <a:defRPr sz="4200" b="1">
                <a:solidFill>
                  <a:srgbClr val="FFFFFF"/>
                </a:solidFill>
              </a:defRPr>
            </a:pPr>
            <a:r>
              <a:t>NORMALIZATION </a:t>
            </a:r>
            <a:r>
              <a:rPr/>
              <a:t>IN </a:t>
            </a:r>
            <a:r>
              <a:rPr smtClean="0"/>
              <a:t>DBMS</a:t>
            </a:r>
            <a:endParaRPr/>
          </a:p>
        </p:txBody>
      </p:sp>
      <p:sp>
        <p:nvSpPr>
          <p:cNvPr id="4" name="TextBox 3"/>
          <p:cNvSpPr txBox="1"/>
          <p:nvPr/>
        </p:nvSpPr>
        <p:spPr>
          <a:xfrm>
            <a:off x="931985" y="2532184"/>
            <a:ext cx="4498145" cy="707886"/>
          </a:xfrm>
          <a:prstGeom prst="rect">
            <a:avLst/>
          </a:prstGeom>
          <a:noFill/>
        </p:spPr>
        <p:txBody>
          <a:bodyPr wrap="square">
            <a:spAutoFit/>
          </a:bodyPr>
          <a:lstStyle/>
          <a:p>
            <a:pPr>
              <a:defRPr sz="1600">
                <a:solidFill>
                  <a:srgbClr val="FFFFFF"/>
                </a:solidFill>
              </a:defRPr>
            </a:pPr>
            <a:r>
              <a:rPr lang="en-US" sz="4000" dirty="0" smtClean="0"/>
              <a:t>Dr. </a:t>
            </a:r>
            <a:r>
              <a:rPr lang="en-US" sz="4000" dirty="0" err="1" smtClean="0"/>
              <a:t>Anish</a:t>
            </a:r>
            <a:r>
              <a:rPr lang="en-US" sz="4000" dirty="0" smtClean="0"/>
              <a:t> </a:t>
            </a:r>
            <a:r>
              <a:rPr lang="en-US" sz="4000" dirty="0" err="1" smtClean="0"/>
              <a:t>Soni</a:t>
            </a:r>
            <a:endParaRPr sz="400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320040"/>
            <a:ext cx="11064240" cy="640080"/>
          </a:xfrm>
          <a:prstGeom prst="rect">
            <a:avLst/>
          </a:prstGeom>
          <a:noFill/>
        </p:spPr>
        <p:txBody>
          <a:bodyPr wrap="none">
            <a:spAutoFit/>
          </a:bodyPr>
          <a:lstStyle/>
          <a:p>
            <a:pPr>
              <a:defRPr sz="2800" b="1">
                <a:solidFill>
                  <a:srgbClr val="192D4B"/>
                </a:solidFill>
              </a:defRPr>
            </a:pPr>
            <a:r>
              <a:t>What is Normalization?</a:t>
            </a:r>
          </a:p>
        </p:txBody>
      </p:sp>
      <p:sp>
        <p:nvSpPr>
          <p:cNvPr id="4" name="TextBox 3"/>
          <p:cNvSpPr txBox="1"/>
          <p:nvPr/>
        </p:nvSpPr>
        <p:spPr>
          <a:xfrm>
            <a:off x="566928" y="960120"/>
            <a:ext cx="9378930" cy="461665"/>
          </a:xfrm>
          <a:prstGeom prst="rect">
            <a:avLst/>
          </a:prstGeom>
          <a:noFill/>
        </p:spPr>
        <p:txBody>
          <a:bodyPr wrap="square">
            <a:spAutoFit/>
          </a:bodyPr>
          <a:lstStyle/>
          <a:p>
            <a:pPr>
              <a:defRPr sz="1400">
                <a:solidFill>
                  <a:srgbClr val="2D69AA"/>
                </a:solidFill>
              </a:defRPr>
            </a:pPr>
            <a:r>
              <a:rPr sz="2400" b="1">
                <a:latin typeface="Times New Roman" pitchFamily="18" charset="0"/>
                <a:cs typeface="Times New Roman" pitchFamily="18" charset="0"/>
              </a:rPr>
              <a:t>A systematic technique for organizing relational data</a:t>
            </a:r>
          </a:p>
        </p:txBody>
      </p:sp>
      <p:sp>
        <p:nvSpPr>
          <p:cNvPr id="5" name="TextBox 4"/>
          <p:cNvSpPr txBox="1"/>
          <p:nvPr/>
        </p:nvSpPr>
        <p:spPr>
          <a:xfrm>
            <a:off x="731520" y="1417320"/>
            <a:ext cx="10698480" cy="4431983"/>
          </a:xfrm>
          <a:prstGeom prst="rect">
            <a:avLst/>
          </a:prstGeom>
          <a:noFill/>
        </p:spPr>
        <p:txBody>
          <a:bodyPr wrap="square">
            <a:spAutoFit/>
          </a:bodyPr>
          <a:lstStyle/>
          <a:p>
            <a:pPr algn="just">
              <a:spcAft>
                <a:spcPts val="900"/>
              </a:spcAft>
              <a:buFont typeface="Wingdings" pitchFamily="2" charset="2"/>
              <a:buChar char="Ø"/>
              <a:defRPr sz="1900">
                <a:solidFill>
                  <a:srgbClr val="232323"/>
                </a:solidFill>
              </a:defRPr>
            </a:pPr>
            <a:r>
              <a:rPr lang="en-US" sz="2800" dirty="0" smtClean="0"/>
              <a:t> </a:t>
            </a:r>
            <a:r>
              <a:rPr sz="2800" smtClean="0"/>
              <a:t>Normalization </a:t>
            </a:r>
            <a:r>
              <a:rPr sz="2800"/>
              <a:t>is the process of structuring tables to reduce unnecessary data redundancy.</a:t>
            </a:r>
          </a:p>
          <a:p>
            <a:pPr algn="just">
              <a:spcAft>
                <a:spcPts val="900"/>
              </a:spcAft>
              <a:buFont typeface="Wingdings" pitchFamily="2" charset="2"/>
              <a:buChar char="Ø"/>
              <a:defRPr sz="1900">
                <a:solidFill>
                  <a:srgbClr val="232323"/>
                </a:solidFill>
              </a:defRPr>
            </a:pPr>
            <a:r>
              <a:rPr lang="en-US" sz="2800" dirty="0" smtClean="0"/>
              <a:t> </a:t>
            </a:r>
            <a:r>
              <a:rPr sz="2800" smtClean="0"/>
              <a:t>It </a:t>
            </a:r>
            <a:r>
              <a:rPr sz="2800"/>
              <a:t>decomposes large relations into smaller, logically related relations.</a:t>
            </a:r>
          </a:p>
          <a:p>
            <a:pPr algn="just">
              <a:spcAft>
                <a:spcPts val="900"/>
              </a:spcAft>
              <a:defRPr sz="1900">
                <a:solidFill>
                  <a:srgbClr val="232323"/>
                </a:solidFill>
              </a:defRPr>
            </a:pPr>
            <a:r>
              <a:rPr sz="2800" b="1">
                <a:solidFill>
                  <a:srgbClr val="C00000"/>
                </a:solidFill>
              </a:rPr>
              <a:t>Goals: </a:t>
            </a:r>
            <a:r>
              <a:rPr sz="2800"/>
              <a:t>minimize redundancy, prevent anomalies, improve data integrity and make dependencies clear.</a:t>
            </a:r>
          </a:p>
          <a:p>
            <a:pPr algn="just">
              <a:spcAft>
                <a:spcPts val="900"/>
              </a:spcAft>
              <a:buFont typeface="Wingdings" pitchFamily="2" charset="2"/>
              <a:buChar char="Ø"/>
              <a:defRPr sz="1900">
                <a:solidFill>
                  <a:srgbClr val="232323"/>
                </a:solidFill>
              </a:defRPr>
            </a:pPr>
            <a:r>
              <a:rPr lang="en-US" sz="2800" dirty="0" smtClean="0"/>
              <a:t> </a:t>
            </a:r>
            <a:r>
              <a:rPr sz="2800" smtClean="0"/>
              <a:t>Normalization </a:t>
            </a:r>
            <a:r>
              <a:rPr sz="2800"/>
              <a:t>is based mainly on functional dependencies and candidate keys.</a:t>
            </a:r>
          </a:p>
          <a:p>
            <a:pPr algn="ctr">
              <a:spcAft>
                <a:spcPts val="900"/>
              </a:spcAft>
              <a:defRPr sz="1900">
                <a:solidFill>
                  <a:srgbClr val="232323"/>
                </a:solidFill>
              </a:defRPr>
            </a:pPr>
            <a:r>
              <a:rPr sz="2800" b="1">
                <a:solidFill>
                  <a:srgbClr val="C00000"/>
                </a:solidFill>
              </a:rPr>
              <a:t>Important: </a:t>
            </a:r>
            <a:r>
              <a:rPr lang="en-US" sz="2800" b="1" dirty="0" smtClean="0">
                <a:solidFill>
                  <a:srgbClr val="C00000"/>
                </a:solidFill>
              </a:rPr>
              <a:t>N</a:t>
            </a:r>
            <a:r>
              <a:rPr sz="2800" b="1" smtClean="0">
                <a:solidFill>
                  <a:srgbClr val="C00000"/>
                </a:solidFill>
              </a:rPr>
              <a:t>ormalization </a:t>
            </a:r>
            <a:r>
              <a:rPr sz="2800" b="1">
                <a:solidFill>
                  <a:srgbClr val="C00000"/>
                </a:solidFill>
              </a:rPr>
              <a:t>does NOT simply mean “more tables”; every decomposition should preserve correctness.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6437" y="928468"/>
            <a:ext cx="11240086" cy="4678204"/>
          </a:xfrm>
          <a:prstGeom prst="rect">
            <a:avLst/>
          </a:prstGeom>
          <a:noFill/>
        </p:spPr>
        <p:txBody>
          <a:bodyPr wrap="square" rtlCol="0">
            <a:spAutoFit/>
          </a:bodyPr>
          <a:lstStyle/>
          <a:p>
            <a:pPr algn="just" fontAlgn="base">
              <a:buFont typeface="Arial" pitchFamily="34" charset="0"/>
              <a:buChar char="•"/>
            </a:pPr>
            <a:r>
              <a:rPr lang="en-US" sz="2800" b="1" dirty="0" smtClean="0">
                <a:solidFill>
                  <a:srgbClr val="C00000"/>
                </a:solidFill>
              </a:rPr>
              <a:t> Normal forms </a:t>
            </a:r>
            <a:r>
              <a:rPr lang="en-US" sz="2800" dirty="0" smtClean="0"/>
              <a:t>are a set of progressive rules (or design checkpoints) for relational schemas that reduce redundancy and prevent data anomalies.</a:t>
            </a:r>
          </a:p>
          <a:p>
            <a:pPr algn="just" fontAlgn="base">
              <a:buFont typeface="Arial" pitchFamily="34" charset="0"/>
              <a:buChar char="•"/>
            </a:pPr>
            <a:r>
              <a:rPr lang="en-US" sz="2800" dirty="0" smtClean="0"/>
              <a:t> Each normal form ( 1NF, 2NF, 3NF, BCNF, 4NF, 5NF ) is stricter than the previous one: meeting a higher normal form implies the lower ones are satisfied. </a:t>
            </a:r>
          </a:p>
          <a:p>
            <a:pPr algn="just" fontAlgn="base">
              <a:buFont typeface="Arial" pitchFamily="34" charset="0"/>
              <a:buChar char="•"/>
            </a:pPr>
            <a:r>
              <a:rPr lang="en-US" sz="2800" dirty="0" smtClean="0"/>
              <a:t> </a:t>
            </a:r>
            <a:r>
              <a:rPr lang="en-US" sz="2800" b="1" dirty="0" smtClean="0"/>
              <a:t>Benefits of using Normal Forms</a:t>
            </a:r>
            <a:endParaRPr lang="en-US" sz="2800" dirty="0" smtClean="0"/>
          </a:p>
          <a:p>
            <a:pPr algn="just" fontAlgn="base"/>
            <a:r>
              <a:rPr lang="en-US" sz="2800" dirty="0" smtClean="0"/>
              <a:t>Reduce duplicate data and wasted storage.</a:t>
            </a:r>
          </a:p>
          <a:p>
            <a:pPr algn="just" fontAlgn="base"/>
            <a:r>
              <a:rPr lang="en-US" sz="2800" dirty="0" smtClean="0"/>
              <a:t>Prevent insert, update, and delete anomalies.</a:t>
            </a:r>
          </a:p>
          <a:p>
            <a:pPr algn="just" fontAlgn="base"/>
            <a:r>
              <a:rPr lang="en-US" sz="2800" dirty="0" smtClean="0"/>
              <a:t>Improve data consistency and integrity.</a:t>
            </a:r>
          </a:p>
          <a:p>
            <a:pPr algn="just" fontAlgn="base"/>
            <a:r>
              <a:rPr lang="en-US" sz="2800" dirty="0" smtClean="0"/>
              <a:t>Make the schema easier to maintain and evolve.</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F.jpg"/>
          <p:cNvPicPr>
            <a:picLocks noChangeAspect="1"/>
          </p:cNvPicPr>
          <p:nvPr/>
        </p:nvPicPr>
        <p:blipFill>
          <a:blip r:embed="rId2"/>
          <a:stretch>
            <a:fillRect/>
          </a:stretch>
        </p:blipFill>
        <p:spPr>
          <a:xfrm>
            <a:off x="520505" y="0"/>
            <a:ext cx="11671495" cy="6857999"/>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64898" y="127000"/>
            <a:ext cx="8074856" cy="646331"/>
          </a:xfrm>
          <a:prstGeom prst="rect">
            <a:avLst/>
          </a:prstGeom>
          <a:noFill/>
        </p:spPr>
        <p:txBody>
          <a:bodyPr wrap="square" rtlCol="0">
            <a:spAutoFit/>
          </a:bodyPr>
          <a:lstStyle/>
          <a:p>
            <a:pPr algn="ctr"/>
            <a:r>
              <a:rPr lang="en-US" sz="3600" b="1" dirty="0" smtClean="0"/>
              <a:t>First Normal Form(1NF)</a:t>
            </a:r>
            <a:endParaRPr lang="en-US" sz="3600" b="1" dirty="0"/>
          </a:p>
        </p:txBody>
      </p:sp>
      <p:sp>
        <p:nvSpPr>
          <p:cNvPr id="3" name="TextBox 2"/>
          <p:cNvSpPr txBox="1"/>
          <p:nvPr/>
        </p:nvSpPr>
        <p:spPr>
          <a:xfrm>
            <a:off x="858129" y="1096495"/>
            <a:ext cx="9973994" cy="5570756"/>
          </a:xfrm>
          <a:prstGeom prst="rect">
            <a:avLst/>
          </a:prstGeom>
          <a:noFill/>
        </p:spPr>
        <p:txBody>
          <a:bodyPr wrap="square" rtlCol="0">
            <a:spAutoFit/>
          </a:bodyPr>
          <a:lstStyle/>
          <a:p>
            <a:pPr algn="just" fontAlgn="base">
              <a:buFont typeface="Wingdings" pitchFamily="2" charset="2"/>
              <a:buChar char="Ø"/>
            </a:pPr>
            <a:r>
              <a:rPr lang="en-US" sz="2000" dirty="0" smtClean="0">
                <a:latin typeface="Times New Roman" pitchFamily="18" charset="0"/>
                <a:cs typeface="Times New Roman" pitchFamily="18" charset="0"/>
              </a:rPr>
              <a:t> First Normal Form (1NF) ensures that the structure of a database table is organized in a way that makes it easier to manage and query.</a:t>
            </a:r>
          </a:p>
          <a:p>
            <a:pPr algn="just" fontAlgn="base"/>
            <a:endParaRPr lang="en-US" sz="2000" dirty="0" smtClean="0">
              <a:latin typeface="Times New Roman" pitchFamily="18" charset="0"/>
              <a:cs typeface="Times New Roman" pitchFamily="18" charset="0"/>
            </a:endParaRPr>
          </a:p>
          <a:p>
            <a:pPr algn="ctr" fontAlgn="base">
              <a:buFont typeface="Wingdings" pitchFamily="2" charset="2"/>
              <a:buChar char="Ø"/>
            </a:pPr>
            <a:r>
              <a:rPr lang="en-US" sz="2000" dirty="0" smtClean="0">
                <a:latin typeface="Times New Roman" pitchFamily="18" charset="0"/>
                <a:cs typeface="Times New Roman" pitchFamily="18" charset="0"/>
              </a:rPr>
              <a:t> </a:t>
            </a:r>
            <a:r>
              <a:rPr lang="en-US" sz="2000" b="1" dirty="0" smtClean="0">
                <a:solidFill>
                  <a:srgbClr val="C00000"/>
                </a:solidFill>
                <a:latin typeface="Times New Roman" pitchFamily="18" charset="0"/>
                <a:cs typeface="Times New Roman" pitchFamily="18" charset="0"/>
              </a:rPr>
              <a:t>A relation is in first normal form if every attribute in that relation is single-valued attribute or it does not contain any composite or multi-valued attribute.</a:t>
            </a:r>
          </a:p>
          <a:p>
            <a:pPr algn="just" fontAlgn="base"/>
            <a:endParaRPr lang="en-US" sz="2000" dirty="0" smtClean="0">
              <a:latin typeface="Times New Roman" pitchFamily="18" charset="0"/>
              <a:cs typeface="Times New Roman" pitchFamily="18" charset="0"/>
            </a:endParaRPr>
          </a:p>
          <a:p>
            <a:pPr algn="just" fontAlgn="base">
              <a:buFont typeface="Wingdings" pitchFamily="2" charset="2"/>
              <a:buChar char="Ø"/>
            </a:pPr>
            <a:r>
              <a:rPr lang="en-US" sz="2000" dirty="0" smtClean="0">
                <a:latin typeface="Times New Roman" pitchFamily="18" charset="0"/>
                <a:cs typeface="Times New Roman" pitchFamily="18" charset="0"/>
              </a:rPr>
              <a:t> It is the first and essential step in reduce redundancy, improve data integrity and reducing anomalies in relational database design.</a:t>
            </a:r>
          </a:p>
          <a:p>
            <a:pPr algn="just" fontAlgn="base"/>
            <a:endParaRPr lang="en-US" sz="2000" dirty="0" smtClean="0">
              <a:latin typeface="Times New Roman" pitchFamily="18" charset="0"/>
              <a:cs typeface="Times New Roman" pitchFamily="18" charset="0"/>
            </a:endParaRPr>
          </a:p>
          <a:p>
            <a:pPr algn="just" fontAlgn="base">
              <a:buFont typeface="Wingdings" pitchFamily="2" charset="2"/>
              <a:buChar char="Ø"/>
            </a:pPr>
            <a:r>
              <a:rPr lang="en-US" sz="2000" dirty="0" smtClean="0">
                <a:latin typeface="Times New Roman" pitchFamily="18" charset="0"/>
                <a:cs typeface="Times New Roman" pitchFamily="18" charset="0"/>
              </a:rPr>
              <a:t>A relation (table) is said to be in First Normal Form (1NF) if:</a:t>
            </a:r>
          </a:p>
          <a:p>
            <a:pPr algn="just" fontAlgn="base"/>
            <a:endParaRPr lang="en-US" sz="2000" dirty="0" smtClean="0">
              <a:latin typeface="Times New Roman" pitchFamily="18" charset="0"/>
              <a:cs typeface="Times New Roman" pitchFamily="18" charset="0"/>
            </a:endParaRPr>
          </a:p>
          <a:p>
            <a:pPr marL="457200" indent="-457200" algn="just" fontAlgn="base">
              <a:buAutoNum type="arabicPeriod"/>
            </a:pPr>
            <a:r>
              <a:rPr lang="en-US" sz="2000" dirty="0" smtClean="0">
                <a:latin typeface="Times New Roman" pitchFamily="18" charset="0"/>
                <a:cs typeface="Times New Roman" pitchFamily="18" charset="0"/>
              </a:rPr>
              <a:t>All the attributes (columns) contain only atomic (indivisible) values.</a:t>
            </a:r>
          </a:p>
          <a:p>
            <a:pPr marL="457200" indent="-457200" algn="just" fontAlgn="base"/>
            <a:endParaRPr lang="en-US" sz="2000" dirty="0" smtClean="0">
              <a:latin typeface="Times New Roman" pitchFamily="18" charset="0"/>
              <a:cs typeface="Times New Roman" pitchFamily="18" charset="0"/>
            </a:endParaRPr>
          </a:p>
          <a:p>
            <a:pPr algn="just" fontAlgn="base"/>
            <a:r>
              <a:rPr lang="en-US" sz="2000" dirty="0" smtClean="0">
                <a:latin typeface="Times New Roman" pitchFamily="18" charset="0"/>
                <a:cs typeface="Times New Roman" pitchFamily="18" charset="0"/>
              </a:rPr>
              <a:t>2. Each column contains values of a single type.</a:t>
            </a:r>
          </a:p>
          <a:p>
            <a:pPr algn="just" fontAlgn="base"/>
            <a:endParaRPr lang="en-US" sz="2000" dirty="0" smtClean="0">
              <a:latin typeface="Times New Roman" pitchFamily="18" charset="0"/>
              <a:cs typeface="Times New Roman" pitchFamily="18" charset="0"/>
            </a:endParaRPr>
          </a:p>
          <a:p>
            <a:pPr algn="just" fontAlgn="base"/>
            <a:r>
              <a:rPr lang="en-US" sz="2000" dirty="0" smtClean="0">
                <a:latin typeface="Times New Roman" pitchFamily="18" charset="0"/>
                <a:cs typeface="Times New Roman" pitchFamily="18" charset="0"/>
              </a:rPr>
              <a:t>3. Each record (row) is unique, meaning it can be identified by a primary key.</a:t>
            </a:r>
          </a:p>
          <a:p>
            <a:pPr algn="just" fontAlgn="base"/>
            <a:endParaRPr lang="en-US" sz="2000" dirty="0" smtClean="0">
              <a:latin typeface="Times New Roman" pitchFamily="18" charset="0"/>
              <a:cs typeface="Times New Roman" pitchFamily="18" charset="0"/>
            </a:endParaRPr>
          </a:p>
          <a:p>
            <a:endParaRPr lang="en-US" sz="1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nf.jpg"/>
          <p:cNvPicPr>
            <a:picLocks noChangeAspect="1"/>
          </p:cNvPicPr>
          <p:nvPr/>
        </p:nvPicPr>
        <p:blipFill>
          <a:blip r:embed="rId2"/>
          <a:stretch>
            <a:fillRect/>
          </a:stretch>
        </p:blipFill>
        <p:spPr>
          <a:xfrm>
            <a:off x="590843" y="182880"/>
            <a:ext cx="11310425" cy="667512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0789920" y="6473952"/>
            <a:ext cx="914400" cy="228600"/>
          </a:xfrm>
          <a:prstGeom prst="rect">
            <a:avLst/>
          </a:prstGeom>
          <a:noFill/>
        </p:spPr>
        <p:txBody>
          <a:bodyPr wrap="none">
            <a:spAutoFit/>
          </a:bodyPr>
          <a:lstStyle/>
          <a:p>
            <a:pPr algn="r">
              <a:defRPr sz="900">
                <a:solidFill>
                  <a:srgbClr val="787878"/>
                </a:solidFill>
              </a:defRPr>
            </a:pPr>
            <a:r>
              <a:t>8</a:t>
            </a:r>
          </a:p>
        </p:txBody>
      </p:sp>
      <p:pic>
        <p:nvPicPr>
          <p:cNvPr id="6" name="Picture 5" descr="1NF1.jpg"/>
          <p:cNvPicPr>
            <a:picLocks noChangeAspect="1"/>
          </p:cNvPicPr>
          <p:nvPr/>
        </p:nvPicPr>
        <p:blipFill>
          <a:blip r:embed="rId2"/>
          <a:stretch>
            <a:fillRect/>
          </a:stretch>
        </p:blipFill>
        <p:spPr>
          <a:xfrm>
            <a:off x="2914064" y="42204"/>
            <a:ext cx="5829300" cy="2947402"/>
          </a:xfrm>
          <a:prstGeom prst="rect">
            <a:avLst/>
          </a:prstGeom>
        </p:spPr>
      </p:pic>
      <p:pic>
        <p:nvPicPr>
          <p:cNvPr id="7" name="Picture 6" descr="1NF2.jpg"/>
          <p:cNvPicPr>
            <a:picLocks noChangeAspect="1"/>
          </p:cNvPicPr>
          <p:nvPr/>
        </p:nvPicPr>
        <p:blipFill>
          <a:blip r:embed="rId3"/>
          <a:stretch>
            <a:fillRect/>
          </a:stretch>
        </p:blipFill>
        <p:spPr>
          <a:xfrm>
            <a:off x="2914064" y="2891130"/>
            <a:ext cx="7162800" cy="4010025"/>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42535" y="703385"/>
            <a:ext cx="10508567" cy="5632311"/>
          </a:xfrm>
          <a:prstGeom prst="rect">
            <a:avLst/>
          </a:prstGeom>
          <a:noFill/>
        </p:spPr>
        <p:txBody>
          <a:bodyPr wrap="square" rtlCol="0">
            <a:spAutoFit/>
          </a:bodyPr>
          <a:lstStyle/>
          <a:p>
            <a:pPr algn="just"/>
            <a:r>
              <a:rPr lang="en-US" sz="2400" dirty="0" smtClean="0"/>
              <a:t>The primary problems of leaving a database strictly in 1NF include data redundancies and the three core operational anomalies:</a:t>
            </a:r>
          </a:p>
          <a:p>
            <a:pPr algn="just"/>
            <a:endParaRPr lang="en-US" sz="2400" dirty="0" smtClean="0"/>
          </a:p>
          <a:p>
            <a:pPr algn="just"/>
            <a:r>
              <a:rPr lang="en-US" sz="2400" b="1" dirty="0" smtClean="0"/>
              <a:t>1. High Data Redundancy</a:t>
            </a:r>
          </a:p>
          <a:p>
            <a:pPr algn="just"/>
            <a:r>
              <a:rPr lang="en-US" sz="2400" dirty="0" smtClean="0"/>
              <a:t>To satisfy 1NF, multi-valued cells must be broken down by duplicating rows. If a student registers for five different courses, their non-key attributes (like name, address, and date of birth) must be repeated across five distinct rows. This causes the database size to swell unnecessarily and wastes storage space.</a:t>
            </a:r>
          </a:p>
          <a:p>
            <a:pPr algn="just"/>
            <a:endParaRPr lang="en-US" sz="2400" dirty="0" smtClean="0"/>
          </a:p>
          <a:p>
            <a:pPr algn="just"/>
            <a:r>
              <a:rPr lang="en-US" sz="2400" b="1" dirty="0" smtClean="0"/>
              <a:t>2. Insertion Anomalies</a:t>
            </a:r>
          </a:p>
          <a:p>
            <a:pPr algn="just"/>
            <a:r>
              <a:rPr lang="en-US" sz="2400" dirty="0" smtClean="0"/>
              <a:t>An </a:t>
            </a:r>
            <a:r>
              <a:rPr lang="en-US" sz="2400" b="1" dirty="0" smtClean="0"/>
              <a:t>insertion anomaly</a:t>
            </a:r>
            <a:r>
              <a:rPr lang="en-US" sz="2400" dirty="0" smtClean="0"/>
              <a:t> occurs when you cannot insert a piece of data because it is structurally dependent on another piece of data that does not exist yet.</a:t>
            </a:r>
          </a:p>
          <a:p>
            <a:pPr algn="just"/>
            <a:r>
              <a:rPr lang="en-US" sz="2400" b="1" dirty="0" smtClean="0"/>
              <a:t>Example:</a:t>
            </a:r>
            <a:r>
              <a:rPr lang="en-US" sz="2400" dirty="0" smtClean="0"/>
              <a:t> In a 1NF table tracking </a:t>
            </a:r>
            <a:r>
              <a:rPr lang="en-US" sz="2400" dirty="0" err="1" smtClean="0"/>
              <a:t>StudentID</a:t>
            </a:r>
            <a:r>
              <a:rPr lang="en-US" sz="2400" dirty="0" smtClean="0"/>
              <a:t>, </a:t>
            </a:r>
            <a:r>
              <a:rPr lang="en-US" sz="2400" dirty="0" err="1" smtClean="0"/>
              <a:t>StudentName</a:t>
            </a:r>
            <a:r>
              <a:rPr lang="en-US" sz="2400" dirty="0" smtClean="0"/>
              <a:t>, </a:t>
            </a:r>
            <a:r>
              <a:rPr lang="en-US" sz="2400" dirty="0" err="1" smtClean="0"/>
              <a:t>CourseID</a:t>
            </a:r>
            <a:r>
              <a:rPr lang="en-US" sz="2400" dirty="0" smtClean="0"/>
              <a:t>, and </a:t>
            </a:r>
            <a:r>
              <a:rPr lang="en-US" sz="2400" dirty="0" err="1" smtClean="0"/>
              <a:t>CourseFee</a:t>
            </a:r>
            <a:r>
              <a:rPr lang="en-US" sz="2400" dirty="0" smtClean="0"/>
              <a:t>, you cannot add a brand-new course to the database if no students have enrolled in it yet, because the primary key requires a valid </a:t>
            </a:r>
            <a:r>
              <a:rPr lang="en-US" sz="2400" dirty="0" err="1" smtClean="0"/>
              <a:t>StudentID</a:t>
            </a:r>
            <a:r>
              <a:rPr lang="en-US" sz="2400" dirty="0" smtClean="0"/>
              <a:t>.</a:t>
            </a:r>
          </a:p>
        </p:txBody>
      </p:sp>
      <p:sp>
        <p:nvSpPr>
          <p:cNvPr id="3" name="TextBox 2"/>
          <p:cNvSpPr txBox="1"/>
          <p:nvPr/>
        </p:nvSpPr>
        <p:spPr>
          <a:xfrm>
            <a:off x="942535" y="118610"/>
            <a:ext cx="10297551" cy="584775"/>
          </a:xfrm>
          <a:prstGeom prst="rect">
            <a:avLst/>
          </a:prstGeom>
          <a:noFill/>
        </p:spPr>
        <p:txBody>
          <a:bodyPr wrap="square" rtlCol="0">
            <a:spAutoFit/>
          </a:bodyPr>
          <a:lstStyle/>
          <a:p>
            <a:pPr algn="ctr"/>
            <a:r>
              <a:rPr lang="en-US" sz="3200" b="1" dirty="0" smtClean="0"/>
              <a:t>Problems in 1NF</a:t>
            </a:r>
            <a:endParaRPr lang="en-US" sz="32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42535" y="703385"/>
            <a:ext cx="10508567" cy="5909310"/>
          </a:xfrm>
          <a:prstGeom prst="rect">
            <a:avLst/>
          </a:prstGeom>
          <a:noFill/>
        </p:spPr>
        <p:txBody>
          <a:bodyPr wrap="square" rtlCol="0">
            <a:spAutoFit/>
          </a:bodyPr>
          <a:lstStyle/>
          <a:p>
            <a:pPr algn="just"/>
            <a:r>
              <a:rPr lang="en-US" sz="2400" b="1" dirty="0" smtClean="0"/>
              <a:t>3. Update Anomalies</a:t>
            </a:r>
          </a:p>
          <a:p>
            <a:pPr algn="just"/>
            <a:r>
              <a:rPr lang="en-US" sz="2400" dirty="0" smtClean="0"/>
              <a:t>An </a:t>
            </a:r>
            <a:r>
              <a:rPr lang="en-US" sz="2400" b="1" dirty="0" smtClean="0"/>
              <a:t>update anomaly</a:t>
            </a:r>
            <a:r>
              <a:rPr lang="en-US" sz="2400" dirty="0" smtClean="0"/>
              <a:t> occurs when a single real-world change requires modifying multiple records across the database. If any row is missed, data consistency is broken. </a:t>
            </a:r>
          </a:p>
          <a:p>
            <a:pPr algn="just"/>
            <a:r>
              <a:rPr lang="en-US" sz="2400" b="1" dirty="0" smtClean="0"/>
              <a:t>Example:</a:t>
            </a:r>
            <a:r>
              <a:rPr lang="en-US" sz="2400" dirty="0" smtClean="0"/>
              <a:t> If a student changes their phone number, and their details are duplicated across ten different rows for ten different classes, you must manually run an update query across all ten rows. If the database fails mid-update, the student will have different phone numbers in different rows.</a:t>
            </a:r>
          </a:p>
          <a:p>
            <a:pPr algn="just"/>
            <a:endParaRPr lang="en-US" sz="2400" dirty="0" smtClean="0"/>
          </a:p>
          <a:p>
            <a:pPr algn="just"/>
            <a:r>
              <a:rPr lang="en-US" sz="2400" b="1" dirty="0" smtClean="0"/>
              <a:t>4. Deletion Anomalies</a:t>
            </a:r>
          </a:p>
          <a:p>
            <a:pPr algn="just"/>
            <a:r>
              <a:rPr lang="en-US" sz="2400" dirty="0" smtClean="0"/>
              <a:t>A </a:t>
            </a:r>
            <a:r>
              <a:rPr lang="en-US" sz="2400" b="1" dirty="0" smtClean="0"/>
              <a:t>deletion anomaly</a:t>
            </a:r>
            <a:r>
              <a:rPr lang="en-US" sz="2400" dirty="0" smtClean="0"/>
              <a:t> happens when deleting a record inadvertently wipes out completely unrelated, critical data from the system. </a:t>
            </a:r>
          </a:p>
          <a:p>
            <a:pPr algn="just"/>
            <a:r>
              <a:rPr lang="en-US" sz="2400" b="1" dirty="0" smtClean="0"/>
              <a:t>Example:</a:t>
            </a:r>
            <a:r>
              <a:rPr lang="en-US" sz="2400" dirty="0" smtClean="0"/>
              <a:t> If a student decides to drop out of their only registered course, deleting that row to clear their enrollment will completely erase that course's name and fee structure from the database if they were the only student taking it.</a:t>
            </a:r>
          </a:p>
          <a:p>
            <a:endParaRPr lang="en-US" dirty="0"/>
          </a:p>
        </p:txBody>
      </p:sp>
      <p:sp>
        <p:nvSpPr>
          <p:cNvPr id="3" name="TextBox 2"/>
          <p:cNvSpPr txBox="1"/>
          <p:nvPr/>
        </p:nvSpPr>
        <p:spPr>
          <a:xfrm>
            <a:off x="942535" y="118610"/>
            <a:ext cx="10297551" cy="584775"/>
          </a:xfrm>
          <a:prstGeom prst="rect">
            <a:avLst/>
          </a:prstGeom>
          <a:noFill/>
        </p:spPr>
        <p:txBody>
          <a:bodyPr wrap="square" rtlCol="0">
            <a:spAutoFit/>
          </a:bodyPr>
          <a:lstStyle/>
          <a:p>
            <a:pPr algn="ctr"/>
            <a:r>
              <a:rPr lang="en-US" sz="3200" b="1" dirty="0" smtClean="0"/>
              <a:t>Problems in 1NF</a:t>
            </a:r>
            <a:endParaRPr lang="en-US" sz="3200"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9145" y="196948"/>
            <a:ext cx="9439421" cy="7540526"/>
          </a:xfrm>
          <a:prstGeom prst="rect">
            <a:avLst/>
          </a:prstGeom>
          <a:noFill/>
        </p:spPr>
        <p:txBody>
          <a:bodyPr wrap="square" rtlCol="0">
            <a:spAutoFit/>
          </a:bodyPr>
          <a:lstStyle/>
          <a:p>
            <a:pPr algn="just"/>
            <a:r>
              <a:rPr lang="en-US" sz="2200" b="1" dirty="0" smtClean="0">
                <a:solidFill>
                  <a:srgbClr val="C00000"/>
                </a:solidFill>
                <a:latin typeface="Times New Roman" pitchFamily="18" charset="0"/>
                <a:cs typeface="Times New Roman" pitchFamily="18" charset="0"/>
              </a:rPr>
              <a:t>Second Normal Form (2NF)</a:t>
            </a:r>
          </a:p>
          <a:p>
            <a:pPr algn="just" fontAlgn="base">
              <a:buFont typeface="Arial" pitchFamily="34" charset="0"/>
              <a:buChar char="•"/>
            </a:pPr>
            <a:r>
              <a:rPr lang="en-US" sz="2200" dirty="0" smtClean="0">
                <a:latin typeface="Times New Roman" pitchFamily="18" charset="0"/>
                <a:cs typeface="Times New Roman" pitchFamily="18" charset="0"/>
              </a:rPr>
              <a:t> Second Normal Form (2NF) is based on the concept of fully functional dependency.</a:t>
            </a:r>
          </a:p>
          <a:p>
            <a:pPr algn="just" fontAlgn="base">
              <a:buFont typeface="Arial" pitchFamily="34" charset="0"/>
              <a:buChar char="•"/>
            </a:pPr>
            <a:r>
              <a:rPr lang="en-US" sz="2200" dirty="0" smtClean="0">
                <a:latin typeface="Times New Roman" pitchFamily="18" charset="0"/>
                <a:cs typeface="Times New Roman" pitchFamily="18" charset="0"/>
              </a:rPr>
              <a:t> It is a way to organize a database table so that it reduces redundancy and ensures data consistency.</a:t>
            </a:r>
          </a:p>
          <a:p>
            <a:pPr algn="just" fontAlgn="base">
              <a:buFont typeface="Arial" pitchFamily="34" charset="0"/>
              <a:buChar char="•"/>
            </a:pPr>
            <a:r>
              <a:rPr lang="en-US" sz="2200" dirty="0" smtClean="0">
                <a:latin typeface="Times New Roman" pitchFamily="18" charset="0"/>
                <a:cs typeface="Times New Roman" pitchFamily="18" charset="0"/>
              </a:rPr>
              <a:t> Fully Functional Dependency means a non-key attribute depends on the </a:t>
            </a:r>
            <a:r>
              <a:rPr lang="en-US" sz="2200" b="1" dirty="0" smtClean="0">
                <a:latin typeface="Times New Roman" pitchFamily="18" charset="0"/>
                <a:cs typeface="Times New Roman" pitchFamily="18" charset="0"/>
              </a:rPr>
              <a:t>entire</a:t>
            </a:r>
            <a:r>
              <a:rPr lang="en-US" sz="2200" dirty="0" smtClean="0">
                <a:latin typeface="Times New Roman" pitchFamily="18" charset="0"/>
                <a:cs typeface="Times New Roman" pitchFamily="18" charset="0"/>
              </a:rPr>
              <a:t> primary key, not just part of it.</a:t>
            </a:r>
          </a:p>
          <a:p>
            <a:pPr algn="just" fontAlgn="base"/>
            <a:endParaRPr lang="en-US" sz="2200" dirty="0" smtClean="0">
              <a:latin typeface="Times New Roman" pitchFamily="18" charset="0"/>
              <a:cs typeface="Times New Roman" pitchFamily="18" charset="0"/>
            </a:endParaRPr>
          </a:p>
          <a:p>
            <a:pPr algn="just" fontAlgn="base"/>
            <a:r>
              <a:rPr lang="en-US" sz="2200" dirty="0" smtClean="0">
                <a:latin typeface="Times New Roman" pitchFamily="18" charset="0"/>
                <a:cs typeface="Times New Roman" pitchFamily="18" charset="0"/>
              </a:rPr>
              <a:t>For a table to be in 2NF, it must first meet the following requirements</a:t>
            </a:r>
          </a:p>
          <a:p>
            <a:pPr algn="just" fontAlgn="base"/>
            <a:endParaRPr lang="en-US" sz="2200" dirty="0" smtClean="0">
              <a:latin typeface="Times New Roman" pitchFamily="18" charset="0"/>
              <a:cs typeface="Times New Roman" pitchFamily="18" charset="0"/>
            </a:endParaRPr>
          </a:p>
          <a:p>
            <a:pPr marL="514350" indent="-514350" algn="just" fontAlgn="base">
              <a:buAutoNum type="arabicPeriod"/>
            </a:pPr>
            <a:r>
              <a:rPr lang="en-US" sz="2200" b="1" dirty="0" smtClean="0"/>
              <a:t>Meet 1NF Requirements</a:t>
            </a:r>
            <a:r>
              <a:rPr lang="en-US" sz="2200" dirty="0" smtClean="0"/>
              <a:t>: The table must first satisfy </a:t>
            </a:r>
            <a:r>
              <a:rPr lang="en-US" sz="2200" b="1" dirty="0" smtClean="0"/>
              <a:t>First Normal Form (1NF)</a:t>
            </a:r>
            <a:r>
              <a:rPr lang="en-US" sz="2200" dirty="0" smtClean="0"/>
              <a:t>, meaning:</a:t>
            </a:r>
          </a:p>
          <a:p>
            <a:pPr algn="just" fontAlgn="base">
              <a:buFont typeface="Arial" pitchFamily="34" charset="0"/>
              <a:buChar char="•"/>
            </a:pPr>
            <a:r>
              <a:rPr lang="en-US" sz="2200" dirty="0" smtClean="0"/>
              <a:t>	All columns contain single, indivisible values.</a:t>
            </a:r>
          </a:p>
          <a:p>
            <a:pPr algn="just" fontAlgn="base">
              <a:buFont typeface="Arial" pitchFamily="34" charset="0"/>
              <a:buChar char="•"/>
            </a:pPr>
            <a:r>
              <a:rPr lang="en-US" sz="2200" dirty="0" smtClean="0"/>
              <a:t>    No repeating groups of columns.</a:t>
            </a:r>
          </a:p>
          <a:p>
            <a:pPr algn="just" fontAlgn="base"/>
            <a:r>
              <a:rPr lang="en-US" sz="2200" b="1" dirty="0" smtClean="0"/>
              <a:t>2. Eliminate Partial Dependencies</a:t>
            </a:r>
            <a:r>
              <a:rPr lang="en-US" sz="2200" dirty="0" smtClean="0"/>
              <a:t>: A partial dependency occurs when a non-prime attribute (not part of the candidate key) depends only on a part of a composite primary key, rather than the entire key.</a:t>
            </a:r>
          </a:p>
          <a:p>
            <a:pPr algn="just" fontAlgn="base"/>
            <a:r>
              <a:rPr lang="en-US" sz="2200" dirty="0" smtClean="0"/>
              <a:t>By ensuring these steps, a table in 2NF is more efficient and less prone to errors during updates, inserts, and deletes.</a:t>
            </a:r>
          </a:p>
          <a:p>
            <a:pPr algn="just" fontAlgn="base"/>
            <a:endParaRPr lang="en-US" sz="2200" dirty="0" smtClean="0"/>
          </a:p>
          <a:p>
            <a:pPr marL="514350" indent="-514350" algn="just" fontAlgn="base"/>
            <a:endParaRPr lang="en-US" sz="2200" dirty="0" smtClean="0">
              <a:latin typeface="Times New Roman" pitchFamily="18" charset="0"/>
              <a:cs typeface="Times New Roman" pitchFamily="18" charset="0"/>
            </a:endParaRPr>
          </a:p>
          <a:p>
            <a:pPr algn="just"/>
            <a:endParaRPr lang="en-US" sz="2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320040"/>
            <a:ext cx="11064240" cy="640080"/>
          </a:xfrm>
          <a:prstGeom prst="rect">
            <a:avLst/>
          </a:prstGeom>
          <a:noFill/>
        </p:spPr>
        <p:txBody>
          <a:bodyPr wrap="none">
            <a:spAutoFit/>
          </a:bodyPr>
          <a:lstStyle/>
          <a:p>
            <a:pPr>
              <a:defRPr sz="2800" b="1">
                <a:solidFill>
                  <a:srgbClr val="192D4B"/>
                </a:solidFill>
              </a:defRPr>
            </a:pPr>
            <a:r>
              <a:t>Second Normal Form (2NF) — Core Idea</a:t>
            </a:r>
          </a:p>
        </p:txBody>
      </p:sp>
      <p:graphicFrame>
        <p:nvGraphicFramePr>
          <p:cNvPr id="4" name="Table 3"/>
          <p:cNvGraphicFramePr>
            <a:graphicFrameLocks noGrp="1"/>
          </p:cNvGraphicFramePr>
          <p:nvPr/>
        </p:nvGraphicFramePr>
        <p:xfrm>
          <a:off x="502920" y="1417320"/>
          <a:ext cx="10241279" cy="4480560"/>
        </p:xfrm>
        <a:graphic>
          <a:graphicData uri="http://schemas.openxmlformats.org/drawingml/2006/table">
            <a:tbl>
              <a:tblPr firstRow="1" bandRow="1">
                <a:tableStyleId>{5C22544A-7EE6-4342-B048-85BDC9FD1C3A}</a:tableStyleId>
              </a:tblPr>
              <a:tblGrid>
                <a:gridCol w="2743200"/>
                <a:gridCol w="7498079"/>
              </a:tblGrid>
              <a:tr h="896112">
                <a:tc>
                  <a:txBody>
                    <a:bodyPr/>
                    <a:lstStyle/>
                    <a:p>
                      <a:pPr>
                        <a:defRPr sz="1300" b="1">
                          <a:solidFill>
                            <a:srgbClr val="FFFFFF"/>
                          </a:solidFill>
                        </a:defRPr>
                      </a:pPr>
                      <a:r>
                        <a:rPr sz="2000"/>
                        <a:t>Rule</a:t>
                      </a:r>
                    </a:p>
                  </a:txBody>
                  <a:tcPr>
                    <a:solidFill>
                      <a:srgbClr val="192D4B"/>
                    </a:solidFill>
                  </a:tcPr>
                </a:tc>
                <a:tc>
                  <a:txBody>
                    <a:bodyPr/>
                    <a:lstStyle/>
                    <a:p>
                      <a:pPr>
                        <a:defRPr sz="1300" b="1">
                          <a:solidFill>
                            <a:srgbClr val="FFFFFF"/>
                          </a:solidFill>
                        </a:defRPr>
                      </a:pPr>
                      <a:r>
                        <a:rPr sz="2000"/>
                        <a:t>Explanation</a:t>
                      </a:r>
                    </a:p>
                  </a:txBody>
                  <a:tcPr>
                    <a:solidFill>
                      <a:srgbClr val="192D4B"/>
                    </a:solidFill>
                  </a:tcPr>
                </a:tc>
              </a:tr>
              <a:tr h="896112">
                <a:tc>
                  <a:txBody>
                    <a:bodyPr/>
                    <a:lstStyle/>
                    <a:p>
                      <a:pPr>
                        <a:defRPr sz="1200">
                          <a:solidFill>
                            <a:srgbClr val="232323"/>
                          </a:solidFill>
                        </a:defRPr>
                      </a:pPr>
                      <a:r>
                        <a:rPr sz="2000"/>
                        <a:t>1NF required</a:t>
                      </a:r>
                    </a:p>
                  </a:txBody>
                  <a:tcPr>
                    <a:solidFill>
                      <a:srgbClr val="F0F6FC"/>
                    </a:solidFill>
                  </a:tcPr>
                </a:tc>
                <a:tc>
                  <a:txBody>
                    <a:bodyPr/>
                    <a:lstStyle/>
                    <a:p>
                      <a:pPr>
                        <a:defRPr sz="1200">
                          <a:solidFill>
                            <a:srgbClr val="232323"/>
                          </a:solidFill>
                        </a:defRPr>
                      </a:pPr>
                      <a:r>
                        <a:rPr sz="2000"/>
                        <a:t>The relation must already be in 1NF.</a:t>
                      </a:r>
                    </a:p>
                  </a:txBody>
                  <a:tcPr>
                    <a:solidFill>
                      <a:srgbClr val="F0F6FC"/>
                    </a:solidFill>
                  </a:tcPr>
                </a:tc>
              </a:tr>
              <a:tr h="896112">
                <a:tc>
                  <a:txBody>
                    <a:bodyPr/>
                    <a:lstStyle/>
                    <a:p>
                      <a:pPr>
                        <a:defRPr sz="1200">
                          <a:solidFill>
                            <a:srgbClr val="232323"/>
                          </a:solidFill>
                        </a:defRPr>
                      </a:pPr>
                      <a:r>
                        <a:rPr sz="2000"/>
                        <a:t>No partial dependency</a:t>
                      </a:r>
                    </a:p>
                  </a:txBody>
                  <a:tcPr>
                    <a:solidFill>
                      <a:srgbClr val="FFFFFF"/>
                    </a:solidFill>
                  </a:tcPr>
                </a:tc>
                <a:tc>
                  <a:txBody>
                    <a:bodyPr/>
                    <a:lstStyle/>
                    <a:p>
                      <a:pPr>
                        <a:defRPr sz="1200">
                          <a:solidFill>
                            <a:srgbClr val="232323"/>
                          </a:solidFill>
                        </a:defRPr>
                      </a:pPr>
                      <a:r>
                        <a:rPr sz="2000"/>
                        <a:t>Every non-prime attribute must depend on the whole candidate key.</a:t>
                      </a:r>
                    </a:p>
                  </a:txBody>
                  <a:tcPr>
                    <a:solidFill>
                      <a:srgbClr val="FFFFFF"/>
                    </a:solidFill>
                  </a:tcPr>
                </a:tc>
              </a:tr>
              <a:tr h="896112">
                <a:tc>
                  <a:txBody>
                    <a:bodyPr/>
                    <a:lstStyle/>
                    <a:p>
                      <a:pPr>
                        <a:defRPr sz="1200">
                          <a:solidFill>
                            <a:srgbClr val="232323"/>
                          </a:solidFill>
                        </a:defRPr>
                      </a:pPr>
                      <a:r>
                        <a:rPr sz="2000"/>
                        <a:t>Relevant when key is composite</a:t>
                      </a:r>
                    </a:p>
                  </a:txBody>
                  <a:tcPr>
                    <a:solidFill>
                      <a:srgbClr val="F0F6FC"/>
                    </a:solidFill>
                  </a:tcPr>
                </a:tc>
                <a:tc>
                  <a:txBody>
                    <a:bodyPr/>
                    <a:lstStyle/>
                    <a:p>
                      <a:pPr>
                        <a:defRPr sz="1200">
                          <a:solidFill>
                            <a:srgbClr val="232323"/>
                          </a:solidFill>
                        </a:defRPr>
                      </a:pPr>
                      <a:r>
                        <a:rPr sz="2000"/>
                        <a:t>If the key has one attribute, partial dependency cannot occur.</a:t>
                      </a:r>
                    </a:p>
                  </a:txBody>
                  <a:tcPr>
                    <a:solidFill>
                      <a:srgbClr val="F0F6FC"/>
                    </a:solidFill>
                  </a:tcPr>
                </a:tc>
              </a:tr>
              <a:tr h="896112">
                <a:tc>
                  <a:txBody>
                    <a:bodyPr/>
                    <a:lstStyle/>
                    <a:p>
                      <a:pPr>
                        <a:defRPr sz="1200">
                          <a:solidFill>
                            <a:srgbClr val="232323"/>
                          </a:solidFill>
                        </a:defRPr>
                      </a:pPr>
                      <a:r>
                        <a:rPr sz="2000"/>
                        <a:t>Target</a:t>
                      </a:r>
                    </a:p>
                  </a:txBody>
                  <a:tcPr>
                    <a:solidFill>
                      <a:srgbClr val="FFFFFF"/>
                    </a:solidFill>
                  </a:tcPr>
                </a:tc>
                <a:tc>
                  <a:txBody>
                    <a:bodyPr/>
                    <a:lstStyle/>
                    <a:p>
                      <a:pPr>
                        <a:defRPr sz="1200">
                          <a:solidFill>
                            <a:srgbClr val="232323"/>
                          </a:solidFill>
                        </a:defRPr>
                      </a:pPr>
                      <a:r>
                        <a:rPr sz="2000"/>
                        <a:t>Remove dependencies on only part of a composite key.</a:t>
                      </a:r>
                    </a:p>
                  </a:txBody>
                  <a:tcPr>
                    <a:solidFill>
                      <a:srgbClr val="FFFFFF"/>
                    </a:solidFill>
                  </a:tcPr>
                </a:tc>
              </a:tr>
            </a:tbl>
          </a:graphicData>
        </a:graphic>
      </p:graphicFrame>
      <p:sp>
        <p:nvSpPr>
          <p:cNvPr id="5" name="TextBox 4"/>
          <p:cNvSpPr txBox="1"/>
          <p:nvPr/>
        </p:nvSpPr>
        <p:spPr>
          <a:xfrm>
            <a:off x="10789920" y="6473952"/>
            <a:ext cx="914400" cy="228600"/>
          </a:xfrm>
          <a:prstGeom prst="rect">
            <a:avLst/>
          </a:prstGeom>
          <a:noFill/>
        </p:spPr>
        <p:txBody>
          <a:bodyPr wrap="none">
            <a:spAutoFit/>
          </a:bodyPr>
          <a:lstStyle/>
          <a:p>
            <a:pPr algn="r">
              <a:defRPr sz="900">
                <a:solidFill>
                  <a:srgbClr val="787878"/>
                </a:solidFill>
              </a:defRPr>
            </a:pPr>
            <a:r>
              <a:t>10</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789920" y="6473952"/>
            <a:ext cx="914400" cy="228600"/>
          </a:xfrm>
          <a:prstGeom prst="rect">
            <a:avLst/>
          </a:prstGeom>
          <a:noFill/>
        </p:spPr>
        <p:txBody>
          <a:bodyPr wrap="none">
            <a:spAutoFit/>
          </a:bodyPr>
          <a:lstStyle/>
          <a:p>
            <a:pPr algn="r">
              <a:defRPr sz="900">
                <a:solidFill>
                  <a:srgbClr val="787878"/>
                </a:solidFill>
              </a:defRPr>
            </a:pPr>
            <a:r>
              <a:t>11</a:t>
            </a:r>
          </a:p>
        </p:txBody>
      </p:sp>
      <p:sp>
        <p:nvSpPr>
          <p:cNvPr id="6" name="TextBox 5"/>
          <p:cNvSpPr txBox="1"/>
          <p:nvPr/>
        </p:nvSpPr>
        <p:spPr>
          <a:xfrm>
            <a:off x="3193366" y="70329"/>
            <a:ext cx="5106572" cy="861774"/>
          </a:xfrm>
          <a:prstGeom prst="rect">
            <a:avLst/>
          </a:prstGeom>
          <a:noFill/>
        </p:spPr>
        <p:txBody>
          <a:bodyPr wrap="square" rtlCol="0">
            <a:spAutoFit/>
          </a:bodyPr>
          <a:lstStyle/>
          <a:p>
            <a:r>
              <a:rPr lang="en-US" sz="3200" b="1" dirty="0" smtClean="0"/>
              <a:t>What is Partial Dependency?</a:t>
            </a:r>
          </a:p>
          <a:p>
            <a:endParaRPr lang="en-US" dirty="0"/>
          </a:p>
        </p:txBody>
      </p:sp>
      <p:sp>
        <p:nvSpPr>
          <p:cNvPr id="7" name="TextBox 6"/>
          <p:cNvSpPr txBox="1"/>
          <p:nvPr/>
        </p:nvSpPr>
        <p:spPr>
          <a:xfrm>
            <a:off x="801858" y="618978"/>
            <a:ext cx="10269416" cy="1015663"/>
          </a:xfrm>
          <a:prstGeom prst="rect">
            <a:avLst/>
          </a:prstGeom>
          <a:noFill/>
        </p:spPr>
        <p:txBody>
          <a:bodyPr wrap="square" rtlCol="0">
            <a:spAutoFit/>
          </a:bodyPr>
          <a:lstStyle/>
          <a:p>
            <a:pPr algn="just"/>
            <a:r>
              <a:rPr lang="en-US" sz="2000" dirty="0" smtClean="0">
                <a:latin typeface="Times New Roman" pitchFamily="18" charset="0"/>
                <a:cs typeface="Times New Roman" pitchFamily="18" charset="0"/>
              </a:rPr>
              <a:t>In a database, a partial dependency occurs when a non-key column (i.e., not part of any candidate key) depends on only part of a composite primary key instead of the full key. This is explained in detail with the help of below given example.</a:t>
            </a:r>
            <a:endParaRPr lang="en-US" sz="2000" dirty="0">
              <a:latin typeface="Times New Roman" pitchFamily="18" charset="0"/>
              <a:cs typeface="Times New Roman" pitchFamily="18" charset="0"/>
            </a:endParaRPr>
          </a:p>
        </p:txBody>
      </p:sp>
      <p:pic>
        <p:nvPicPr>
          <p:cNvPr id="11" name="Picture 10" descr="pd.jpg"/>
          <p:cNvPicPr>
            <a:picLocks noChangeAspect="1"/>
          </p:cNvPicPr>
          <p:nvPr/>
        </p:nvPicPr>
        <p:blipFill>
          <a:blip r:embed="rId2"/>
          <a:stretch>
            <a:fillRect/>
          </a:stretch>
        </p:blipFill>
        <p:spPr>
          <a:xfrm>
            <a:off x="801858" y="1634641"/>
            <a:ext cx="10902462" cy="5067911"/>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nf.jpg"/>
          <p:cNvPicPr>
            <a:picLocks noChangeAspect="1"/>
          </p:cNvPicPr>
          <p:nvPr/>
        </p:nvPicPr>
        <p:blipFill>
          <a:blip r:embed="rId2"/>
          <a:stretch>
            <a:fillRect/>
          </a:stretch>
        </p:blipFill>
        <p:spPr>
          <a:xfrm>
            <a:off x="168812" y="0"/>
            <a:ext cx="12023187" cy="3418449"/>
          </a:xfrm>
          <a:prstGeom prst="rect">
            <a:avLst/>
          </a:prstGeom>
        </p:spPr>
      </p:pic>
      <p:sp>
        <p:nvSpPr>
          <p:cNvPr id="3" name="TextBox 2"/>
          <p:cNvSpPr txBox="1"/>
          <p:nvPr/>
        </p:nvSpPr>
        <p:spPr>
          <a:xfrm>
            <a:off x="168812" y="3418449"/>
            <a:ext cx="11760592" cy="2585323"/>
          </a:xfrm>
          <a:prstGeom prst="rect">
            <a:avLst/>
          </a:prstGeom>
          <a:noFill/>
        </p:spPr>
        <p:txBody>
          <a:bodyPr wrap="square" rtlCol="0">
            <a:spAutoFit/>
          </a:bodyPr>
          <a:lstStyle/>
          <a:p>
            <a:pPr fontAlgn="base">
              <a:buFont typeface="Wingdings" pitchFamily="2" charset="2"/>
              <a:buChar char="v"/>
            </a:pPr>
            <a:r>
              <a:rPr lang="en-US" sz="1600" dirty="0" smtClean="0"/>
              <a:t> There are many courses having the same course fee. Here, COURSE_FEE cannot alone decide the value of COURSE_NO or STUD_NO.</a:t>
            </a:r>
          </a:p>
          <a:p>
            <a:pPr fontAlgn="base">
              <a:buFont typeface="Wingdings" pitchFamily="2" charset="2"/>
              <a:buChar char="v"/>
            </a:pPr>
            <a:r>
              <a:rPr lang="en-US" sz="1600" dirty="0" smtClean="0"/>
              <a:t> COURSE_FEE together with STUD_NO cannot decide the value of COURSE_NO.</a:t>
            </a:r>
          </a:p>
          <a:p>
            <a:pPr fontAlgn="base">
              <a:buFont typeface="Wingdings" pitchFamily="2" charset="2"/>
              <a:buChar char="v"/>
            </a:pPr>
            <a:r>
              <a:rPr lang="en-US" sz="1600" dirty="0" smtClean="0"/>
              <a:t> COURSE_FEE together with COURSE_NO cannot decide the value of STUD_NO. </a:t>
            </a:r>
          </a:p>
          <a:p>
            <a:pPr fontAlgn="base">
              <a:buFont typeface="Wingdings" pitchFamily="2" charset="2"/>
              <a:buChar char="v"/>
            </a:pPr>
            <a:r>
              <a:rPr lang="en-US" sz="1600" dirty="0" smtClean="0"/>
              <a:t> The candidate key for this table is {STUD_NO, COURSE_NO} because the combination of these two columns uniquely identifies each row in the table. </a:t>
            </a:r>
          </a:p>
          <a:p>
            <a:pPr fontAlgn="base">
              <a:buFont typeface="Wingdings" pitchFamily="2" charset="2"/>
              <a:buChar char="v"/>
            </a:pPr>
            <a:r>
              <a:rPr lang="en-US" sz="1600" dirty="0" smtClean="0"/>
              <a:t> COURSE_FEE is a</a:t>
            </a:r>
            <a:r>
              <a:rPr lang="en-US" sz="1600" b="1" dirty="0" smtClean="0"/>
              <a:t> non-prime attribute</a:t>
            </a:r>
            <a:r>
              <a:rPr lang="en-US" sz="1600" dirty="0" smtClean="0"/>
              <a:t> because it is not part of the candidate key {STUD_NO, COURSE_NO}.</a:t>
            </a:r>
          </a:p>
          <a:p>
            <a:pPr algn="ctr" fontAlgn="base"/>
            <a:r>
              <a:rPr lang="en-US" sz="1600" b="1" dirty="0" smtClean="0">
                <a:solidFill>
                  <a:srgbClr val="C00000"/>
                </a:solidFill>
              </a:rPr>
              <a:t>But, COURSE_NO -&gt; COURSE_FEE, i.e., COURSE_FEE is dependent on COURSE_NO, which is a proper subset of the candidate key.</a:t>
            </a:r>
          </a:p>
          <a:p>
            <a:pPr algn="ctr" fontAlgn="base"/>
            <a:r>
              <a:rPr lang="en-US" sz="1600" b="1" dirty="0" smtClean="0">
                <a:solidFill>
                  <a:srgbClr val="C00000"/>
                </a:solidFill>
              </a:rPr>
              <a:t>Therefore, Non-prime attribute COURSE_FEE is dependent on a proper subset of the candidate key, which is a partial dependency and so this relation is not in 2NF.</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nf2.jpg"/>
          <p:cNvPicPr>
            <a:picLocks noChangeAspect="1"/>
          </p:cNvPicPr>
          <p:nvPr/>
        </p:nvPicPr>
        <p:blipFill>
          <a:blip r:embed="rId2"/>
          <a:stretch>
            <a:fillRect/>
          </a:stretch>
        </p:blipFill>
        <p:spPr>
          <a:xfrm>
            <a:off x="0" y="0"/>
            <a:ext cx="12191999"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8972" y="84408"/>
            <a:ext cx="8567225" cy="584775"/>
          </a:xfrm>
          <a:prstGeom prst="rect">
            <a:avLst/>
          </a:prstGeom>
          <a:noFill/>
        </p:spPr>
        <p:txBody>
          <a:bodyPr wrap="square" rtlCol="0">
            <a:spAutoFit/>
          </a:bodyPr>
          <a:lstStyle/>
          <a:p>
            <a:pPr algn="ctr"/>
            <a:r>
              <a:rPr lang="en-US" sz="3200" b="1" dirty="0" smtClean="0"/>
              <a:t>Problems in 2NF</a:t>
            </a:r>
            <a:endParaRPr lang="en-US" sz="3200" b="1" dirty="0"/>
          </a:p>
        </p:txBody>
      </p:sp>
      <p:sp>
        <p:nvSpPr>
          <p:cNvPr id="3" name="TextBox 2"/>
          <p:cNvSpPr txBox="1"/>
          <p:nvPr/>
        </p:nvSpPr>
        <p:spPr>
          <a:xfrm>
            <a:off x="661182" y="669183"/>
            <a:ext cx="11029070" cy="6801862"/>
          </a:xfrm>
          <a:prstGeom prst="rect">
            <a:avLst/>
          </a:prstGeom>
          <a:noFill/>
        </p:spPr>
        <p:txBody>
          <a:bodyPr wrap="square" rtlCol="0">
            <a:spAutoFit/>
          </a:bodyPr>
          <a:lstStyle/>
          <a:p>
            <a:pPr algn="just"/>
            <a:r>
              <a:rPr lang="en-US" sz="2000" dirty="0" smtClean="0"/>
              <a:t>While </a:t>
            </a:r>
            <a:r>
              <a:rPr lang="en-US" sz="2000" b="1" dirty="0" smtClean="0"/>
              <a:t>Second Normal Form (2NF)</a:t>
            </a:r>
            <a:r>
              <a:rPr lang="en-US" sz="2000" dirty="0" smtClean="0"/>
              <a:t> successfully eliminates partial dependencies (where a non-key column relies on only part of a composite primary key), it does not solve all database design issues.</a:t>
            </a:r>
          </a:p>
          <a:p>
            <a:pPr algn="just"/>
            <a:endParaRPr lang="en-US" sz="2000" dirty="0" smtClean="0"/>
          </a:p>
          <a:p>
            <a:pPr algn="just"/>
            <a:r>
              <a:rPr lang="en-US" sz="2000" dirty="0" smtClean="0"/>
              <a:t>The primary problem with a 2NF table is that it </a:t>
            </a:r>
            <a:r>
              <a:rPr lang="en-US" sz="2000" b="1" dirty="0" smtClean="0"/>
              <a:t>remains vulnerable to transitive dependencies</a:t>
            </a:r>
            <a:endParaRPr lang="en-US" sz="2000" dirty="0" smtClean="0"/>
          </a:p>
          <a:p>
            <a:pPr algn="just"/>
            <a:r>
              <a:rPr lang="en-US" sz="2000" dirty="0" smtClean="0"/>
              <a:t>, which continue to cause data redundancy and anomalies. </a:t>
            </a:r>
          </a:p>
          <a:p>
            <a:pPr algn="just"/>
            <a:endParaRPr lang="en-US" sz="2000" dirty="0" smtClean="0"/>
          </a:p>
          <a:p>
            <a:pPr algn="just"/>
            <a:r>
              <a:rPr lang="en-US" sz="2000" dirty="0" smtClean="0"/>
              <a:t>A transitive dependency occurs when a non-prime attribute depends on another non-prime attribute rather than the primary key (A → B and B → C, therefore A → C). </a:t>
            </a:r>
          </a:p>
          <a:p>
            <a:pPr algn="just"/>
            <a:endParaRPr lang="en-US" sz="2000" dirty="0" smtClean="0"/>
          </a:p>
          <a:p>
            <a:pPr algn="just"/>
            <a:r>
              <a:rPr lang="en-US" sz="2000" b="1" dirty="0" smtClean="0"/>
              <a:t>Key Limitations and Anomalies in 2NF</a:t>
            </a:r>
          </a:p>
          <a:p>
            <a:pPr algn="just"/>
            <a:r>
              <a:rPr lang="en-US" sz="2000" dirty="0" smtClean="0"/>
              <a:t>Because 2NF allows transitive dependencies, it still suffers from the following issues: </a:t>
            </a:r>
          </a:p>
          <a:p>
            <a:pPr algn="just"/>
            <a:r>
              <a:rPr lang="en-US" sz="2000" b="1" dirty="0" smtClean="0"/>
              <a:t>1. Redundancy (Data Duplication)</a:t>
            </a:r>
          </a:p>
          <a:p>
            <a:pPr algn="just"/>
            <a:r>
              <a:rPr lang="en-US" sz="2000" dirty="0" smtClean="0"/>
              <a:t>Information that does not directly relate to the primary key can be repeated multiple times across rows. For example, if a table stores department information alongside employee data, the department head's name will be duplicated for every single employee working in that department.</a:t>
            </a:r>
          </a:p>
          <a:p>
            <a:pPr algn="just"/>
            <a:r>
              <a:rPr lang="en-US" sz="2000" b="1" dirty="0" smtClean="0"/>
              <a:t>2. Insertion Anomalies</a:t>
            </a:r>
          </a:p>
          <a:p>
            <a:pPr algn="just"/>
            <a:r>
              <a:rPr lang="en-US" sz="2000" dirty="0" smtClean="0"/>
              <a:t>You cannot insert certain facts into the database without creating a dummy record.</a:t>
            </a:r>
          </a:p>
          <a:p>
            <a:pPr algn="just"/>
            <a:r>
              <a:rPr lang="en-US" sz="2000" i="1" dirty="0" smtClean="0"/>
              <a:t>Example:</a:t>
            </a:r>
            <a:r>
              <a:rPr lang="en-US" sz="2000" dirty="0" smtClean="0"/>
              <a:t> If a department's details depend on a </a:t>
            </a:r>
            <a:r>
              <a:rPr lang="en-US" sz="2000" dirty="0" err="1" smtClean="0"/>
              <a:t>Department_ID</a:t>
            </a:r>
            <a:r>
              <a:rPr lang="en-US" sz="2000" dirty="0" smtClean="0"/>
              <a:t> (which depends on </a:t>
            </a:r>
            <a:r>
              <a:rPr lang="en-US" sz="2000" dirty="0" err="1" smtClean="0"/>
              <a:t>Employee_ID</a:t>
            </a:r>
            <a:r>
              <a:rPr lang="en-US" sz="2000" dirty="0" smtClean="0"/>
              <a:t>), you cannot create a new department in the system until you hire and assign at least one employee to it.</a:t>
            </a:r>
          </a:p>
          <a:p>
            <a:pPr algn="just"/>
            <a:endParaRPr lang="en-US" sz="2000" dirty="0" smtClean="0"/>
          </a:p>
          <a:p>
            <a:endParaRPr lang="en-US" dirty="0" smtClean="0"/>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8972" y="84408"/>
            <a:ext cx="8567225" cy="584775"/>
          </a:xfrm>
          <a:prstGeom prst="rect">
            <a:avLst/>
          </a:prstGeom>
          <a:noFill/>
        </p:spPr>
        <p:txBody>
          <a:bodyPr wrap="square" rtlCol="0">
            <a:spAutoFit/>
          </a:bodyPr>
          <a:lstStyle/>
          <a:p>
            <a:pPr algn="ctr"/>
            <a:r>
              <a:rPr lang="en-US" sz="3200" b="1" dirty="0" smtClean="0"/>
              <a:t>Problems in 2NF</a:t>
            </a:r>
            <a:endParaRPr lang="en-US" sz="3200" b="1" dirty="0"/>
          </a:p>
        </p:txBody>
      </p:sp>
      <p:sp>
        <p:nvSpPr>
          <p:cNvPr id="3" name="TextBox 2"/>
          <p:cNvSpPr txBox="1"/>
          <p:nvPr/>
        </p:nvSpPr>
        <p:spPr>
          <a:xfrm>
            <a:off x="661182" y="1055077"/>
            <a:ext cx="11029070" cy="2554545"/>
          </a:xfrm>
          <a:prstGeom prst="rect">
            <a:avLst/>
          </a:prstGeom>
          <a:noFill/>
        </p:spPr>
        <p:txBody>
          <a:bodyPr wrap="square" rtlCol="0">
            <a:spAutoFit/>
          </a:bodyPr>
          <a:lstStyle/>
          <a:p>
            <a:pPr algn="just"/>
            <a:r>
              <a:rPr lang="en-US" sz="2000" b="1" dirty="0" smtClean="0"/>
              <a:t>3. Update Anomalies</a:t>
            </a:r>
          </a:p>
          <a:p>
            <a:pPr algn="just"/>
            <a:r>
              <a:rPr lang="en-US" sz="2000" dirty="0" smtClean="0"/>
              <a:t>If a piece of transitively dependent data changes, you must update multiple rows.</a:t>
            </a:r>
          </a:p>
          <a:p>
            <a:pPr algn="just"/>
            <a:r>
              <a:rPr lang="en-US" sz="2000" i="1" dirty="0" smtClean="0"/>
              <a:t>Example:</a:t>
            </a:r>
            <a:r>
              <a:rPr lang="en-US" sz="2000" dirty="0" smtClean="0"/>
              <a:t> If a department head changes, you must manually update every single employee record belonging to that department. Missing even one row leads to data inconsistency.</a:t>
            </a:r>
          </a:p>
          <a:p>
            <a:pPr algn="just"/>
            <a:r>
              <a:rPr lang="en-US" sz="2000" b="1" dirty="0" smtClean="0"/>
              <a:t>4. Deletion Anomalies</a:t>
            </a:r>
          </a:p>
          <a:p>
            <a:pPr algn="just"/>
            <a:r>
              <a:rPr lang="en-US" sz="2000" dirty="0" smtClean="0"/>
              <a:t>Deleting a record can accidentally erase unrelated, essential information.</a:t>
            </a:r>
          </a:p>
          <a:p>
            <a:pPr algn="just"/>
            <a:r>
              <a:rPr lang="en-US" sz="2000" i="1" dirty="0" smtClean="0"/>
              <a:t>Example:</a:t>
            </a:r>
            <a:r>
              <a:rPr lang="en-US" sz="2000" dirty="0" smtClean="0"/>
              <a:t> If you fire the only employee working in a specific department, deleting their row will completely wipe out that department’s existence and information from the database.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7791" y="247004"/>
            <a:ext cx="8862646" cy="800219"/>
          </a:xfrm>
          <a:prstGeom prst="rect">
            <a:avLst/>
          </a:prstGeom>
          <a:noFill/>
        </p:spPr>
        <p:txBody>
          <a:bodyPr wrap="square" rtlCol="0">
            <a:spAutoFit/>
          </a:bodyPr>
          <a:lstStyle/>
          <a:p>
            <a:pPr algn="ctr"/>
            <a:r>
              <a:rPr lang="en-US" sz="2800" b="1" dirty="0" smtClean="0"/>
              <a:t>Third Normal Form (3NF)</a:t>
            </a:r>
          </a:p>
          <a:p>
            <a:endParaRPr lang="en-US" dirty="0"/>
          </a:p>
        </p:txBody>
      </p:sp>
      <p:sp>
        <p:nvSpPr>
          <p:cNvPr id="3" name="TextBox 2"/>
          <p:cNvSpPr txBox="1"/>
          <p:nvPr/>
        </p:nvSpPr>
        <p:spPr>
          <a:xfrm>
            <a:off x="698694" y="817725"/>
            <a:ext cx="10991558" cy="5632311"/>
          </a:xfrm>
          <a:prstGeom prst="rect">
            <a:avLst/>
          </a:prstGeom>
          <a:noFill/>
        </p:spPr>
        <p:txBody>
          <a:bodyPr wrap="square" rtlCol="0">
            <a:spAutoFit/>
          </a:bodyPr>
          <a:lstStyle/>
          <a:p>
            <a:pPr algn="just" fontAlgn="base">
              <a:buFont typeface="Arial" pitchFamily="34" charset="0"/>
              <a:buChar char="•"/>
            </a:pPr>
            <a:r>
              <a:rPr lang="en-US" sz="2400" dirty="0" smtClean="0"/>
              <a:t> The Third Normal Form (3NF</a:t>
            </a:r>
            <a:r>
              <a:rPr lang="en-US" sz="2400" b="1" dirty="0" smtClean="0"/>
              <a:t>)</a:t>
            </a:r>
            <a:r>
              <a:rPr lang="en-US" sz="2400" dirty="0" smtClean="0"/>
              <a:t> builds on the First (1NF) and Second (2NF) Normal Forms. </a:t>
            </a:r>
          </a:p>
          <a:p>
            <a:pPr algn="just" fontAlgn="base"/>
            <a:endParaRPr lang="en-US" sz="2400" dirty="0" smtClean="0"/>
          </a:p>
          <a:p>
            <a:pPr algn="just" fontAlgn="base">
              <a:buFont typeface="Arial" pitchFamily="34" charset="0"/>
              <a:buChar char="•"/>
            </a:pPr>
            <a:r>
              <a:rPr lang="en-US" sz="2400" dirty="0" smtClean="0"/>
              <a:t> Achieving 3NF ensures that the database structure is free of transitive dependencies, reducing the chances of data anomalies. Even though tables in 2NF have reduced redundancy compared to 1NF, they may still encounter issues like </a:t>
            </a:r>
            <a:r>
              <a:rPr lang="en-US" sz="2400" b="1" dirty="0" smtClean="0"/>
              <a:t>update anomalies</a:t>
            </a:r>
            <a:r>
              <a:rPr lang="en-US" sz="2400" dirty="0" smtClean="0"/>
              <a:t>.</a:t>
            </a:r>
          </a:p>
          <a:p>
            <a:pPr algn="just" fontAlgn="base"/>
            <a:endParaRPr lang="en-US" sz="2400" dirty="0" smtClean="0"/>
          </a:p>
          <a:p>
            <a:pPr algn="just" fontAlgn="base">
              <a:buFont typeface="Arial" pitchFamily="34" charset="0"/>
              <a:buChar char="•"/>
            </a:pPr>
            <a:r>
              <a:rPr lang="en-US" sz="2400" dirty="0" smtClean="0"/>
              <a:t> A relation is in </a:t>
            </a:r>
            <a:r>
              <a:rPr lang="en-US" sz="2400" b="1" dirty="0" smtClean="0"/>
              <a:t>Third Normal Form (3NF)</a:t>
            </a:r>
            <a:r>
              <a:rPr lang="en-US" sz="2400" dirty="0" smtClean="0"/>
              <a:t> if it satisfies the following two conditions:</a:t>
            </a:r>
          </a:p>
          <a:p>
            <a:pPr algn="just" fontAlgn="base"/>
            <a:r>
              <a:rPr lang="en-US" sz="2400" dirty="0" smtClean="0"/>
              <a:t>It is in </a:t>
            </a:r>
            <a:r>
              <a:rPr lang="en-US" sz="2400" b="1" dirty="0" smtClean="0"/>
              <a:t>Second Normal Form (2NF)</a:t>
            </a:r>
            <a:r>
              <a:rPr lang="en-US" sz="2400" dirty="0" smtClean="0"/>
              <a:t>: This means the table has no partial dependencies (i.e., no non-prime attribute is dependent on a part of a candidate key).</a:t>
            </a:r>
            <a:br>
              <a:rPr lang="en-US" sz="2400" dirty="0" smtClean="0"/>
            </a:br>
            <a:endParaRPr lang="en-US" sz="2400" dirty="0" smtClean="0"/>
          </a:p>
          <a:p>
            <a:pPr algn="just" fontAlgn="base"/>
            <a:r>
              <a:rPr lang="en-US" sz="2400" dirty="0" smtClean="0"/>
              <a:t>There is </a:t>
            </a:r>
            <a:r>
              <a:rPr lang="en-US" sz="2400" b="1" dirty="0" smtClean="0"/>
              <a:t>no transitive dependency</a:t>
            </a:r>
            <a:r>
              <a:rPr lang="en-US" sz="2400" dirty="0" smtClean="0"/>
              <a:t> for </a:t>
            </a:r>
            <a:r>
              <a:rPr lang="en-US" sz="2400" b="1" dirty="0" smtClean="0"/>
              <a:t>non-prime attributes</a:t>
            </a:r>
            <a:r>
              <a:rPr lang="en-US" sz="2400" dirty="0" smtClean="0"/>
              <a:t>: In simpler terms, no non-key attribute should depend on another non-key attribute. Instead, all non-key attributes should depend directly on the primary key.</a:t>
            </a:r>
          </a:p>
          <a:p>
            <a:pPr algn="just"/>
            <a:endParaRPr lang="en-US"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7791" y="247004"/>
            <a:ext cx="8862646" cy="800219"/>
          </a:xfrm>
          <a:prstGeom prst="rect">
            <a:avLst/>
          </a:prstGeom>
          <a:noFill/>
        </p:spPr>
        <p:txBody>
          <a:bodyPr wrap="square" rtlCol="0">
            <a:spAutoFit/>
          </a:bodyPr>
          <a:lstStyle/>
          <a:p>
            <a:pPr fontAlgn="base"/>
            <a:r>
              <a:rPr lang="en-US" sz="2800" b="1" dirty="0" smtClean="0"/>
              <a:t>Understanding Transitive Dependency</a:t>
            </a:r>
          </a:p>
          <a:p>
            <a:endParaRPr lang="en-US" dirty="0"/>
          </a:p>
        </p:txBody>
      </p:sp>
      <p:sp>
        <p:nvSpPr>
          <p:cNvPr id="3" name="TextBox 2"/>
          <p:cNvSpPr txBox="1"/>
          <p:nvPr/>
        </p:nvSpPr>
        <p:spPr>
          <a:xfrm>
            <a:off x="698694" y="817725"/>
            <a:ext cx="10991558" cy="4154984"/>
          </a:xfrm>
          <a:prstGeom prst="rect">
            <a:avLst/>
          </a:prstGeom>
          <a:noFill/>
        </p:spPr>
        <p:txBody>
          <a:bodyPr wrap="square" rtlCol="0">
            <a:spAutoFit/>
          </a:bodyPr>
          <a:lstStyle/>
          <a:p>
            <a:pPr algn="just"/>
            <a:r>
              <a:rPr lang="en-US" sz="2400" dirty="0" smtClean="0"/>
              <a:t>To fully grasp 3NF, it’s essential to understand </a:t>
            </a:r>
            <a:r>
              <a:rPr lang="en-US" sz="2400" b="1" dirty="0" smtClean="0"/>
              <a:t>transitive dependency</a:t>
            </a:r>
            <a:r>
              <a:rPr lang="en-US" sz="2400" dirty="0" smtClean="0"/>
              <a:t>. A </a:t>
            </a:r>
            <a:r>
              <a:rPr lang="en-US" sz="2400" b="1" dirty="0" smtClean="0"/>
              <a:t>transitive dependency</a:t>
            </a:r>
            <a:r>
              <a:rPr lang="en-US" sz="2400" dirty="0" smtClean="0"/>
              <a:t> occurs when one non-prime attribute depends on another non-prime attribute rather than depending directly on the primary key. This can create redundancy and inconsistencies in the database.</a:t>
            </a:r>
          </a:p>
          <a:p>
            <a:pPr fontAlgn="base"/>
            <a:r>
              <a:rPr lang="en-US" sz="2400" dirty="0" smtClean="0"/>
              <a:t>For example, if we have the following relationship between attributes:</a:t>
            </a:r>
          </a:p>
          <a:p>
            <a:pPr fontAlgn="base"/>
            <a:r>
              <a:rPr lang="en-US" sz="2400" b="1" dirty="0" smtClean="0"/>
              <a:t>A -&gt; B</a:t>
            </a:r>
            <a:r>
              <a:rPr lang="en-US" sz="2400" dirty="0" smtClean="0"/>
              <a:t> (A determines B)</a:t>
            </a:r>
          </a:p>
          <a:p>
            <a:pPr fontAlgn="base"/>
            <a:r>
              <a:rPr lang="en-US" sz="2400" b="1" dirty="0" smtClean="0"/>
              <a:t>B -&gt; C</a:t>
            </a:r>
            <a:r>
              <a:rPr lang="en-US" sz="2400" dirty="0" smtClean="0"/>
              <a:t> (B determines C)</a:t>
            </a:r>
          </a:p>
          <a:p>
            <a:pPr fontAlgn="base"/>
            <a:r>
              <a:rPr lang="en-US" sz="2400" dirty="0" smtClean="0"/>
              <a:t>This means that </a:t>
            </a:r>
            <a:r>
              <a:rPr lang="en-US" sz="2400" b="1" dirty="0" smtClean="0"/>
              <a:t>A</a:t>
            </a:r>
            <a:r>
              <a:rPr lang="en-US" sz="2400" dirty="0" smtClean="0"/>
              <a:t> indirectly determines </a:t>
            </a:r>
            <a:r>
              <a:rPr lang="en-US" sz="2400" b="1" dirty="0" smtClean="0"/>
              <a:t>C</a:t>
            </a:r>
            <a:r>
              <a:rPr lang="en-US" sz="2400" dirty="0" smtClean="0"/>
              <a:t> through </a:t>
            </a:r>
            <a:r>
              <a:rPr lang="en-US" sz="2400" b="1" dirty="0" smtClean="0"/>
              <a:t>B</a:t>
            </a:r>
            <a:r>
              <a:rPr lang="en-US" sz="2400" dirty="0" smtClean="0"/>
              <a:t>, creating a </a:t>
            </a:r>
            <a:r>
              <a:rPr lang="en-US" sz="2400" b="1" dirty="0" smtClean="0"/>
              <a:t>transitive dependency</a:t>
            </a:r>
            <a:r>
              <a:rPr lang="en-US" sz="2400" dirty="0" smtClean="0"/>
              <a:t>. 3NF eliminates these transitive dependencies to ensure that non-key attributes are directly dependent only on the primary key.</a:t>
            </a:r>
          </a:p>
          <a:p>
            <a:pPr algn="just"/>
            <a:endParaRPr lang="en-US"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7791" y="247004"/>
            <a:ext cx="8862646" cy="800219"/>
          </a:xfrm>
          <a:prstGeom prst="rect">
            <a:avLst/>
          </a:prstGeom>
          <a:noFill/>
        </p:spPr>
        <p:txBody>
          <a:bodyPr wrap="square" rtlCol="0">
            <a:spAutoFit/>
          </a:bodyPr>
          <a:lstStyle/>
          <a:p>
            <a:pPr fontAlgn="base"/>
            <a:r>
              <a:rPr lang="en-US" sz="2800" b="1" dirty="0" smtClean="0"/>
              <a:t>Conditions for a Table to be in 3NF</a:t>
            </a:r>
          </a:p>
          <a:p>
            <a:endParaRPr lang="en-US" dirty="0"/>
          </a:p>
        </p:txBody>
      </p:sp>
      <p:sp>
        <p:nvSpPr>
          <p:cNvPr id="3" name="TextBox 2"/>
          <p:cNvSpPr txBox="1"/>
          <p:nvPr/>
        </p:nvSpPr>
        <p:spPr>
          <a:xfrm>
            <a:off x="698694" y="817725"/>
            <a:ext cx="10991558" cy="3046988"/>
          </a:xfrm>
          <a:prstGeom prst="rect">
            <a:avLst/>
          </a:prstGeom>
          <a:noFill/>
        </p:spPr>
        <p:txBody>
          <a:bodyPr wrap="square" rtlCol="0">
            <a:spAutoFit/>
          </a:bodyPr>
          <a:lstStyle/>
          <a:p>
            <a:pPr fontAlgn="base"/>
            <a:r>
              <a:rPr lang="en-US" sz="2400" dirty="0" smtClean="0"/>
              <a:t>A table is in </a:t>
            </a:r>
            <a:r>
              <a:rPr lang="en-US" sz="2400" b="1" dirty="0" smtClean="0"/>
              <a:t>Third Normal Form (3NF)</a:t>
            </a:r>
            <a:r>
              <a:rPr lang="en-US" sz="2400" dirty="0" smtClean="0"/>
              <a:t> if, for every non-trivial functional dependency X→Y, at least one of the following holds:</a:t>
            </a:r>
          </a:p>
          <a:p>
            <a:pPr fontAlgn="base"/>
            <a:r>
              <a:rPr lang="en-US" sz="2400" b="1" dirty="0" smtClean="0"/>
              <a:t>X is a </a:t>
            </a:r>
            <a:r>
              <a:rPr lang="en-US" sz="2400" b="1" dirty="0" err="1" smtClean="0"/>
              <a:t>superkey</a:t>
            </a:r>
            <a:r>
              <a:rPr lang="en-US" sz="2400" dirty="0" smtClean="0"/>
              <a:t>: This means that the attribute(s) on the left-hand side of the functional dependency (X) must be a </a:t>
            </a:r>
            <a:r>
              <a:rPr lang="en-US" sz="2400" dirty="0" err="1" smtClean="0"/>
              <a:t>superkey</a:t>
            </a:r>
            <a:r>
              <a:rPr lang="en-US" sz="2400" dirty="0" smtClean="0"/>
              <a:t> (a key that uniquely identifies a </a:t>
            </a:r>
            <a:r>
              <a:rPr lang="en-US" sz="2400" dirty="0" err="1" smtClean="0"/>
              <a:t>tuple</a:t>
            </a:r>
            <a:r>
              <a:rPr lang="en-US" sz="2400" dirty="0" smtClean="0"/>
              <a:t> in the table).</a:t>
            </a:r>
            <a:br>
              <a:rPr lang="en-US" sz="2400" dirty="0" smtClean="0"/>
            </a:br>
            <a:endParaRPr lang="en-US" sz="2400" dirty="0" smtClean="0"/>
          </a:p>
          <a:p>
            <a:pPr fontAlgn="base"/>
            <a:r>
              <a:rPr lang="en-US" sz="2400" b="1" dirty="0" smtClean="0"/>
              <a:t>Y is a prime attribute</a:t>
            </a:r>
            <a:r>
              <a:rPr lang="en-US" sz="2400" dirty="0" smtClean="0"/>
              <a:t>: This means that every element of the attribute set Y must be part of a candidate key (i.e., a prime attribute).</a:t>
            </a:r>
          </a:p>
          <a:p>
            <a:pPr algn="just"/>
            <a:endParaRPr lang="en-US" sz="2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7791" y="247004"/>
            <a:ext cx="8862646" cy="523220"/>
          </a:xfrm>
          <a:prstGeom prst="rect">
            <a:avLst/>
          </a:prstGeom>
          <a:noFill/>
        </p:spPr>
        <p:txBody>
          <a:bodyPr wrap="square" rtlCol="0">
            <a:spAutoFit/>
          </a:bodyPr>
          <a:lstStyle/>
          <a:p>
            <a:pPr fontAlgn="base"/>
            <a:r>
              <a:rPr lang="en-US" sz="2800" b="1" dirty="0" smtClean="0"/>
              <a:t>Example 1: Third Normal Form (3NF)</a:t>
            </a:r>
            <a:endParaRPr lang="en-US" sz="2800" b="1" dirty="0"/>
          </a:p>
        </p:txBody>
      </p:sp>
      <p:sp>
        <p:nvSpPr>
          <p:cNvPr id="3" name="TextBox 2"/>
          <p:cNvSpPr txBox="1"/>
          <p:nvPr/>
        </p:nvSpPr>
        <p:spPr>
          <a:xfrm>
            <a:off x="698694" y="817725"/>
            <a:ext cx="10991558" cy="830997"/>
          </a:xfrm>
          <a:prstGeom prst="rect">
            <a:avLst/>
          </a:prstGeom>
          <a:noFill/>
        </p:spPr>
        <p:txBody>
          <a:bodyPr wrap="square" rtlCol="0">
            <a:spAutoFit/>
          </a:bodyPr>
          <a:lstStyle/>
          <a:p>
            <a:pPr fontAlgn="base"/>
            <a:r>
              <a:rPr lang="en-US" sz="2400" dirty="0" smtClean="0"/>
              <a:t>Consider the following relation for a </a:t>
            </a:r>
            <a:r>
              <a:rPr lang="en-US" sz="2400" b="1" dirty="0" smtClean="0"/>
              <a:t>Candidate</a:t>
            </a:r>
            <a:r>
              <a:rPr lang="en-US" sz="2400" dirty="0" smtClean="0"/>
              <a:t> table with the following attributes and functional dependencies:</a:t>
            </a:r>
            <a:endParaRPr lang="en-US" sz="2400" dirty="0"/>
          </a:p>
        </p:txBody>
      </p:sp>
      <p:pic>
        <p:nvPicPr>
          <p:cNvPr id="4" name="Picture 3" descr="3nf.jpg"/>
          <p:cNvPicPr>
            <a:picLocks noChangeAspect="1"/>
          </p:cNvPicPr>
          <p:nvPr/>
        </p:nvPicPr>
        <p:blipFill>
          <a:blip r:embed="rId2"/>
          <a:stretch>
            <a:fillRect/>
          </a:stretch>
        </p:blipFill>
        <p:spPr>
          <a:xfrm>
            <a:off x="3057525" y="1648722"/>
            <a:ext cx="6076950" cy="2581275"/>
          </a:xfrm>
          <a:prstGeom prst="rect">
            <a:avLst/>
          </a:prstGeom>
        </p:spPr>
      </p:pic>
      <p:sp>
        <p:nvSpPr>
          <p:cNvPr id="5" name="TextBox 4"/>
          <p:cNvSpPr txBox="1"/>
          <p:nvPr/>
        </p:nvSpPr>
        <p:spPr>
          <a:xfrm>
            <a:off x="1266092" y="4754880"/>
            <a:ext cx="7554351" cy="2031325"/>
          </a:xfrm>
          <a:prstGeom prst="rect">
            <a:avLst/>
          </a:prstGeom>
          <a:noFill/>
        </p:spPr>
        <p:txBody>
          <a:bodyPr wrap="square" rtlCol="0">
            <a:spAutoFit/>
          </a:bodyPr>
          <a:lstStyle/>
          <a:p>
            <a:pPr fontAlgn="base"/>
            <a:r>
              <a:rPr lang="en-US" b="1" dirty="0" smtClean="0"/>
              <a:t>1. Functional dependency Set:</a:t>
            </a:r>
          </a:p>
          <a:p>
            <a:pPr fontAlgn="base"/>
            <a:r>
              <a:rPr lang="en-US" dirty="0" smtClean="0"/>
              <a:t>The set of functional dependencies is as follows:</a:t>
            </a:r>
          </a:p>
          <a:p>
            <a:pPr fontAlgn="base"/>
            <a:r>
              <a:rPr lang="en-US" b="1" dirty="0" smtClean="0"/>
              <a:t>CAND_NO → CAND_NAME</a:t>
            </a:r>
            <a:endParaRPr lang="en-US" dirty="0" smtClean="0"/>
          </a:p>
          <a:p>
            <a:pPr fontAlgn="base"/>
            <a:r>
              <a:rPr lang="en-US" b="1" dirty="0" smtClean="0"/>
              <a:t>CAND_NO → CAND_STATE</a:t>
            </a:r>
            <a:endParaRPr lang="en-US" dirty="0" smtClean="0"/>
          </a:p>
          <a:p>
            <a:pPr fontAlgn="base"/>
            <a:r>
              <a:rPr lang="en-US" b="1" dirty="0" smtClean="0"/>
              <a:t>CAND_STATE → CAND_COUNTRY</a:t>
            </a:r>
            <a:endParaRPr lang="en-US" dirty="0" smtClean="0"/>
          </a:p>
          <a:p>
            <a:pPr fontAlgn="base"/>
            <a:r>
              <a:rPr lang="en-US" b="1" dirty="0" smtClean="0"/>
              <a:t>CAND_NO → CAND_AGE</a:t>
            </a:r>
            <a:endParaRPr lang="en-US" dirty="0" smtClean="0"/>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7791" y="247004"/>
            <a:ext cx="8862646" cy="523220"/>
          </a:xfrm>
          <a:prstGeom prst="rect">
            <a:avLst/>
          </a:prstGeom>
          <a:noFill/>
        </p:spPr>
        <p:txBody>
          <a:bodyPr wrap="square" rtlCol="0">
            <a:spAutoFit/>
          </a:bodyPr>
          <a:lstStyle/>
          <a:p>
            <a:pPr fontAlgn="base"/>
            <a:r>
              <a:rPr lang="en-US" sz="2800" b="1" dirty="0" smtClean="0"/>
              <a:t>Example 1: Third Normal Form (3NF)</a:t>
            </a:r>
            <a:endParaRPr lang="en-US" sz="2800" b="1" dirty="0"/>
          </a:p>
        </p:txBody>
      </p:sp>
      <p:sp>
        <p:nvSpPr>
          <p:cNvPr id="3" name="TextBox 2"/>
          <p:cNvSpPr txBox="1"/>
          <p:nvPr/>
        </p:nvSpPr>
        <p:spPr>
          <a:xfrm>
            <a:off x="393895" y="817725"/>
            <a:ext cx="11605847" cy="4524315"/>
          </a:xfrm>
          <a:prstGeom prst="rect">
            <a:avLst/>
          </a:prstGeom>
          <a:noFill/>
        </p:spPr>
        <p:txBody>
          <a:bodyPr wrap="square" rtlCol="0">
            <a:spAutoFit/>
          </a:bodyPr>
          <a:lstStyle/>
          <a:p>
            <a:pPr fontAlgn="base"/>
            <a:r>
              <a:rPr lang="en-US" sz="2400" b="1" dirty="0" smtClean="0"/>
              <a:t>2. Determining the Candidate Key:</a:t>
            </a:r>
          </a:p>
          <a:p>
            <a:pPr fontAlgn="base"/>
            <a:r>
              <a:rPr lang="en-US" sz="2400" dirty="0" smtClean="0"/>
              <a:t>The </a:t>
            </a:r>
            <a:r>
              <a:rPr lang="en-US" sz="2400" b="1" dirty="0" smtClean="0"/>
              <a:t>candidate key</a:t>
            </a:r>
            <a:r>
              <a:rPr lang="en-US" sz="2400" dirty="0" smtClean="0"/>
              <a:t> for this relation is </a:t>
            </a:r>
            <a:r>
              <a:rPr lang="en-US" sz="2400" b="1" dirty="0" smtClean="0"/>
              <a:t>{CAND_NO}</a:t>
            </a:r>
            <a:r>
              <a:rPr lang="en-US" sz="2400" dirty="0" smtClean="0"/>
              <a:t>, since </a:t>
            </a:r>
            <a:r>
              <a:rPr lang="en-US" sz="2400" b="1" dirty="0" smtClean="0"/>
              <a:t>CAND_NO</a:t>
            </a:r>
            <a:r>
              <a:rPr lang="en-US" sz="2400" dirty="0" smtClean="0"/>
              <a:t> uniquely identifies all other attributes in the table.</a:t>
            </a:r>
          </a:p>
          <a:p>
            <a:pPr fontAlgn="base"/>
            <a:endParaRPr lang="en-US" sz="2400" dirty="0" smtClean="0"/>
          </a:p>
          <a:p>
            <a:pPr fontAlgn="base"/>
            <a:r>
              <a:rPr lang="en-US" sz="2400" b="1" dirty="0" smtClean="0"/>
              <a:t>3. Identifying Transitive Dependency:</a:t>
            </a:r>
          </a:p>
          <a:p>
            <a:pPr fontAlgn="base"/>
            <a:r>
              <a:rPr lang="en-US" sz="2400" dirty="0" smtClean="0"/>
              <a:t>The issue here arises from the </a:t>
            </a:r>
            <a:r>
              <a:rPr lang="en-US" sz="2400" b="1" dirty="0" smtClean="0"/>
              <a:t>transitive dependency</a:t>
            </a:r>
            <a:r>
              <a:rPr lang="en-US" sz="2400" dirty="0" smtClean="0"/>
              <a:t> between </a:t>
            </a:r>
            <a:r>
              <a:rPr lang="en-US" sz="2400" b="1" dirty="0" smtClean="0"/>
              <a:t>CAND_NO</a:t>
            </a:r>
            <a:r>
              <a:rPr lang="en-US" sz="2400" dirty="0" smtClean="0"/>
              <a:t> and </a:t>
            </a:r>
            <a:r>
              <a:rPr lang="en-US" sz="2400" b="1" dirty="0" smtClean="0"/>
              <a:t>CAND_COUNTRY</a:t>
            </a:r>
            <a:r>
              <a:rPr lang="en-US" sz="2400" dirty="0" smtClean="0"/>
              <a:t>:</a:t>
            </a:r>
          </a:p>
          <a:p>
            <a:pPr fontAlgn="base"/>
            <a:r>
              <a:rPr lang="en-US" sz="2400" b="1" dirty="0" smtClean="0"/>
              <a:t>CAND_NO → CAND_STATE</a:t>
            </a:r>
            <a:endParaRPr lang="en-US" sz="2400" dirty="0" smtClean="0"/>
          </a:p>
          <a:p>
            <a:pPr fontAlgn="base"/>
            <a:r>
              <a:rPr lang="en-US" sz="2400" b="1" dirty="0" smtClean="0"/>
              <a:t>CAND_STATE → CAND_COUNTRY</a:t>
            </a:r>
            <a:endParaRPr lang="en-US" sz="2400" dirty="0" smtClean="0"/>
          </a:p>
          <a:p>
            <a:pPr fontAlgn="base"/>
            <a:r>
              <a:rPr lang="en-US" sz="2400" dirty="0" smtClean="0"/>
              <a:t>This means that </a:t>
            </a:r>
            <a:r>
              <a:rPr lang="en-US" sz="2400" b="1" dirty="0" smtClean="0"/>
              <a:t>CAND_COUNTRY</a:t>
            </a:r>
            <a:r>
              <a:rPr lang="en-US" sz="2400" dirty="0" smtClean="0"/>
              <a:t> is transitively dependent on </a:t>
            </a:r>
            <a:r>
              <a:rPr lang="en-US" sz="2400" b="1" dirty="0" smtClean="0"/>
              <a:t>CAND_NO</a:t>
            </a:r>
            <a:r>
              <a:rPr lang="en-US" sz="2400" dirty="0" smtClean="0"/>
              <a:t> via </a:t>
            </a:r>
            <a:r>
              <a:rPr lang="en-US" sz="2400" b="1" dirty="0" smtClean="0"/>
              <a:t>CAND_STATE</a:t>
            </a:r>
            <a:r>
              <a:rPr lang="en-US" sz="2400" dirty="0" smtClean="0"/>
              <a:t>, which violates the </a:t>
            </a:r>
            <a:r>
              <a:rPr lang="en-US" sz="2400" b="1" dirty="0" smtClean="0"/>
              <a:t>Third Normal Form (3NF)</a:t>
            </a:r>
            <a:r>
              <a:rPr lang="en-US" sz="2400" dirty="0" smtClean="0"/>
              <a:t> rule that states that no non-prime attribute (non-key attribute) should be transitively dependent on the primary key.</a:t>
            </a:r>
            <a:endParaRPr lang="en-US"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7791" y="247004"/>
            <a:ext cx="8862646" cy="954107"/>
          </a:xfrm>
          <a:prstGeom prst="rect">
            <a:avLst/>
          </a:prstGeom>
          <a:noFill/>
        </p:spPr>
        <p:txBody>
          <a:bodyPr wrap="square" rtlCol="0">
            <a:spAutoFit/>
          </a:bodyPr>
          <a:lstStyle/>
          <a:p>
            <a:pPr fontAlgn="base"/>
            <a:r>
              <a:rPr lang="en-US" sz="2800" b="1" dirty="0" smtClean="0"/>
              <a:t>Converting the Relation into 3NF</a:t>
            </a:r>
          </a:p>
          <a:p>
            <a:pPr fontAlgn="base"/>
            <a:endParaRPr lang="en-US" sz="2800" b="1" dirty="0"/>
          </a:p>
        </p:txBody>
      </p:sp>
      <p:sp>
        <p:nvSpPr>
          <p:cNvPr id="3" name="TextBox 2"/>
          <p:cNvSpPr txBox="1"/>
          <p:nvPr/>
        </p:nvSpPr>
        <p:spPr>
          <a:xfrm>
            <a:off x="393895" y="817725"/>
            <a:ext cx="11605847" cy="5632311"/>
          </a:xfrm>
          <a:prstGeom prst="rect">
            <a:avLst/>
          </a:prstGeom>
          <a:noFill/>
        </p:spPr>
        <p:txBody>
          <a:bodyPr wrap="square" rtlCol="0">
            <a:spAutoFit/>
          </a:bodyPr>
          <a:lstStyle/>
          <a:p>
            <a:pPr fontAlgn="base"/>
            <a:r>
              <a:rPr lang="en-US" sz="2400" dirty="0" smtClean="0"/>
              <a:t>To remove the transitive dependency and ensure the relation is in </a:t>
            </a:r>
            <a:r>
              <a:rPr lang="en-US" sz="2400" b="1" dirty="0" smtClean="0"/>
              <a:t>3NF</a:t>
            </a:r>
            <a:r>
              <a:rPr lang="en-US" sz="2400" dirty="0" smtClean="0"/>
              <a:t>, we decompose the original </a:t>
            </a:r>
            <a:r>
              <a:rPr lang="en-US" sz="2400" b="1" dirty="0" smtClean="0"/>
              <a:t>CANDIDATE</a:t>
            </a:r>
            <a:r>
              <a:rPr lang="en-US" sz="2400" dirty="0" smtClean="0"/>
              <a:t> relation into two separate relations:</a:t>
            </a:r>
          </a:p>
          <a:p>
            <a:pPr fontAlgn="base"/>
            <a:r>
              <a:rPr lang="en-US" sz="2400" b="1" dirty="0" smtClean="0"/>
              <a:t>CANDIDATE</a:t>
            </a:r>
            <a:r>
              <a:rPr lang="en-US" sz="2400" dirty="0" smtClean="0"/>
              <a:t>: This will store information about the candidates, including their </a:t>
            </a:r>
            <a:r>
              <a:rPr lang="en-US" sz="2400" b="1" dirty="0" smtClean="0"/>
              <a:t>CAND_NO</a:t>
            </a:r>
            <a:r>
              <a:rPr lang="en-US" sz="2400" dirty="0" smtClean="0"/>
              <a:t>, </a:t>
            </a:r>
            <a:r>
              <a:rPr lang="en-US" sz="2400" b="1" dirty="0" smtClean="0"/>
              <a:t>CAND_NAME</a:t>
            </a:r>
            <a:r>
              <a:rPr lang="en-US" sz="2400" dirty="0" smtClean="0"/>
              <a:t>, </a:t>
            </a:r>
            <a:r>
              <a:rPr lang="en-US" sz="2400" b="1" dirty="0" smtClean="0"/>
              <a:t>CAND_STATE</a:t>
            </a:r>
            <a:r>
              <a:rPr lang="en-US" sz="2400" dirty="0" smtClean="0"/>
              <a:t>, and </a:t>
            </a:r>
            <a:r>
              <a:rPr lang="en-US" sz="2400" b="1" dirty="0" smtClean="0"/>
              <a:t>CAND_AGE</a:t>
            </a:r>
            <a:r>
              <a:rPr lang="en-US" sz="2400" dirty="0" smtClean="0"/>
              <a:t>:</a:t>
            </a:r>
          </a:p>
          <a:p>
            <a:pPr fontAlgn="base"/>
            <a:endParaRPr lang="en-US" sz="2400" dirty="0" smtClean="0"/>
          </a:p>
          <a:p>
            <a:pPr fontAlgn="base"/>
            <a:r>
              <a:rPr lang="en-US" sz="2400" dirty="0" smtClean="0"/>
              <a:t>{CANDIDATE (CAND_NO, CAND_NAME, CAND_STATE, CAND_AGE)}</a:t>
            </a:r>
            <a:br>
              <a:rPr lang="en-US" sz="2400" dirty="0" smtClean="0"/>
            </a:br>
            <a:endParaRPr lang="en-US" sz="2400" dirty="0" smtClean="0"/>
          </a:p>
          <a:p>
            <a:pPr fontAlgn="base"/>
            <a:r>
              <a:rPr lang="en-US" sz="2400" b="1" dirty="0" smtClean="0"/>
              <a:t>STATE_COUNTRY</a:t>
            </a:r>
            <a:r>
              <a:rPr lang="en-US" sz="2400" dirty="0" smtClean="0"/>
              <a:t>: This relation will store information about the states and their respective countries:</a:t>
            </a:r>
          </a:p>
          <a:p>
            <a:pPr fontAlgn="base"/>
            <a:r>
              <a:rPr lang="en-US" sz="2400" dirty="0" smtClean="0"/>
              <a:t>{STATE_COUNTRY (CAND_STATE, CAND_COUNTRY)}</a:t>
            </a:r>
          </a:p>
          <a:p>
            <a:pPr fontAlgn="base"/>
            <a:endParaRPr lang="en-US" sz="2400" dirty="0" smtClean="0"/>
          </a:p>
          <a:p>
            <a:pPr fontAlgn="base"/>
            <a:r>
              <a:rPr lang="en-US" sz="2400" b="1" dirty="0" smtClean="0"/>
              <a:t>Final Decomposed Relations:</a:t>
            </a:r>
          </a:p>
          <a:p>
            <a:pPr fontAlgn="base"/>
            <a:r>
              <a:rPr lang="en-US" sz="2400" b="1" dirty="0" smtClean="0"/>
              <a:t>CANDIDATE (CAND_NO, CAND_NAME, CAND_STATE, CAND_AGE)</a:t>
            </a:r>
            <a:endParaRPr lang="en-US" sz="2400" dirty="0" smtClean="0"/>
          </a:p>
          <a:p>
            <a:pPr fontAlgn="base"/>
            <a:r>
              <a:rPr lang="en-US" sz="2400" b="1" dirty="0" smtClean="0"/>
              <a:t>STATE_COUNTRY (CAND_STATE, CAND_COUNTRY)</a:t>
            </a:r>
            <a:endParaRPr lang="en-US" sz="2400" dirty="0" smtClean="0"/>
          </a:p>
          <a:p>
            <a:pPr fontAlgn="base"/>
            <a:endParaRPr lang="en-US" sz="2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7791" y="247004"/>
            <a:ext cx="8862646" cy="954107"/>
          </a:xfrm>
          <a:prstGeom prst="rect">
            <a:avLst/>
          </a:prstGeom>
          <a:noFill/>
        </p:spPr>
        <p:txBody>
          <a:bodyPr wrap="square" rtlCol="0">
            <a:spAutoFit/>
          </a:bodyPr>
          <a:lstStyle/>
          <a:p>
            <a:pPr fontAlgn="base"/>
            <a:r>
              <a:rPr lang="en-US" sz="2800" b="1" dirty="0" smtClean="0"/>
              <a:t>Converting the Relation into 3NF</a:t>
            </a:r>
          </a:p>
          <a:p>
            <a:pPr fontAlgn="base"/>
            <a:endParaRPr lang="en-US" sz="2800" b="1" dirty="0"/>
          </a:p>
        </p:txBody>
      </p:sp>
      <p:sp>
        <p:nvSpPr>
          <p:cNvPr id="3" name="TextBox 2"/>
          <p:cNvSpPr txBox="1"/>
          <p:nvPr/>
        </p:nvSpPr>
        <p:spPr>
          <a:xfrm>
            <a:off x="393895" y="817725"/>
            <a:ext cx="11605847" cy="1938992"/>
          </a:xfrm>
          <a:prstGeom prst="rect">
            <a:avLst/>
          </a:prstGeom>
          <a:noFill/>
        </p:spPr>
        <p:txBody>
          <a:bodyPr wrap="square" rtlCol="0">
            <a:spAutoFit/>
          </a:bodyPr>
          <a:lstStyle/>
          <a:p>
            <a:pPr fontAlgn="base"/>
            <a:r>
              <a:rPr lang="en-US" sz="2400" b="1" dirty="0" smtClean="0"/>
              <a:t>Why This Decomposition Works:</a:t>
            </a:r>
          </a:p>
          <a:p>
            <a:pPr fontAlgn="base"/>
            <a:r>
              <a:rPr lang="en-US" sz="2400" dirty="0" smtClean="0"/>
              <a:t>The </a:t>
            </a:r>
            <a:r>
              <a:rPr lang="en-US" sz="2400" b="1" dirty="0" smtClean="0"/>
              <a:t>CANDIDATE</a:t>
            </a:r>
            <a:r>
              <a:rPr lang="en-US" sz="2400" dirty="0" smtClean="0"/>
              <a:t> relation now no longer has a transitive dependency. </a:t>
            </a:r>
            <a:r>
              <a:rPr lang="en-US" sz="2400" b="1" dirty="0" smtClean="0"/>
              <a:t>CAND_STATE</a:t>
            </a:r>
            <a:r>
              <a:rPr lang="en-US" sz="2400" dirty="0" smtClean="0"/>
              <a:t> no longer determines </a:t>
            </a:r>
            <a:r>
              <a:rPr lang="en-US" sz="2400" b="1" dirty="0" smtClean="0"/>
              <a:t>CAND_COUNTRY</a:t>
            </a:r>
            <a:r>
              <a:rPr lang="en-US" sz="2400" dirty="0" smtClean="0"/>
              <a:t> within this relation.</a:t>
            </a:r>
          </a:p>
          <a:p>
            <a:pPr fontAlgn="base"/>
            <a:r>
              <a:rPr lang="en-US" sz="2400" dirty="0" smtClean="0"/>
              <a:t>The </a:t>
            </a:r>
            <a:r>
              <a:rPr lang="en-US" sz="2400" b="1" dirty="0" smtClean="0"/>
              <a:t>STATE_COUNTRY</a:t>
            </a:r>
            <a:r>
              <a:rPr lang="en-US" sz="2400" dirty="0" smtClean="0"/>
              <a:t> relation handles the </a:t>
            </a:r>
            <a:r>
              <a:rPr lang="en-US" sz="2400" b="1" dirty="0" smtClean="0"/>
              <a:t>CAND_STATE → CAND_COUNTRY</a:t>
            </a:r>
            <a:r>
              <a:rPr lang="en-US" sz="2400" dirty="0" smtClean="0"/>
              <a:t> dependency separately, ensuring that all data is now organized in a way that satisfies </a:t>
            </a:r>
            <a:r>
              <a:rPr lang="en-US" sz="2400" b="1" dirty="0" smtClean="0"/>
              <a:t>3NF</a:t>
            </a:r>
            <a:r>
              <a:rPr lang="en-US" sz="2400" dirty="0" smtClean="0"/>
              <a:t>.</a:t>
            </a:r>
            <a:endParaRPr lang="en-US" sz="2400" dirty="0"/>
          </a:p>
        </p:txBody>
      </p:sp>
      <p:pic>
        <p:nvPicPr>
          <p:cNvPr id="4" name="Picture 3" descr="3nf2.jpg"/>
          <p:cNvPicPr>
            <a:picLocks noChangeAspect="1"/>
          </p:cNvPicPr>
          <p:nvPr/>
        </p:nvPicPr>
        <p:blipFill>
          <a:blip r:embed="rId2"/>
          <a:stretch>
            <a:fillRect/>
          </a:stretch>
        </p:blipFill>
        <p:spPr>
          <a:xfrm>
            <a:off x="1083212" y="2756717"/>
            <a:ext cx="9903656" cy="3559677"/>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320040"/>
            <a:ext cx="11064240" cy="640080"/>
          </a:xfrm>
          <a:prstGeom prst="rect">
            <a:avLst/>
          </a:prstGeom>
          <a:noFill/>
        </p:spPr>
        <p:txBody>
          <a:bodyPr wrap="none">
            <a:spAutoFit/>
          </a:bodyPr>
          <a:lstStyle/>
          <a:p>
            <a:pPr>
              <a:defRPr sz="2800" b="1">
                <a:solidFill>
                  <a:srgbClr val="192D4B"/>
                </a:solidFill>
              </a:defRPr>
            </a:pPr>
            <a:r>
              <a:t>1NF vs 2NF vs 3NF</a:t>
            </a:r>
          </a:p>
        </p:txBody>
      </p:sp>
      <p:graphicFrame>
        <p:nvGraphicFramePr>
          <p:cNvPr id="4" name="Table 3"/>
          <p:cNvGraphicFramePr>
            <a:graphicFrameLocks noGrp="1"/>
          </p:cNvGraphicFramePr>
          <p:nvPr/>
        </p:nvGraphicFramePr>
        <p:xfrm>
          <a:off x="502920" y="1417320"/>
          <a:ext cx="10698480" cy="4480560"/>
        </p:xfrm>
        <a:graphic>
          <a:graphicData uri="http://schemas.openxmlformats.org/drawingml/2006/table">
            <a:tbl>
              <a:tblPr firstRow="1" bandRow="1">
                <a:tableStyleId>{5C22544A-7EE6-4342-B048-85BDC9FD1C3A}</a:tableStyleId>
              </a:tblPr>
              <a:tblGrid>
                <a:gridCol w="2011680"/>
                <a:gridCol w="4572000"/>
                <a:gridCol w="4114800"/>
              </a:tblGrid>
              <a:tr h="1120140">
                <a:tc>
                  <a:txBody>
                    <a:bodyPr/>
                    <a:lstStyle/>
                    <a:p>
                      <a:pPr>
                        <a:defRPr sz="1300" b="1">
                          <a:solidFill>
                            <a:srgbClr val="FFFFFF"/>
                          </a:solidFill>
                        </a:defRPr>
                      </a:pPr>
                      <a:r>
                        <a:t>Normal Form</a:t>
                      </a:r>
                    </a:p>
                  </a:txBody>
                  <a:tcPr>
                    <a:solidFill>
                      <a:srgbClr val="192D4B"/>
                    </a:solidFill>
                  </a:tcPr>
                </a:tc>
                <a:tc>
                  <a:txBody>
                    <a:bodyPr/>
                    <a:lstStyle/>
                    <a:p>
                      <a:pPr>
                        <a:defRPr sz="1300" b="1">
                          <a:solidFill>
                            <a:srgbClr val="FFFFFF"/>
                          </a:solidFill>
                        </a:defRPr>
                      </a:pPr>
                      <a:r>
                        <a:t>Main condition</a:t>
                      </a:r>
                    </a:p>
                  </a:txBody>
                  <a:tcPr>
                    <a:solidFill>
                      <a:srgbClr val="192D4B"/>
                    </a:solidFill>
                  </a:tcPr>
                </a:tc>
                <a:tc>
                  <a:txBody>
                    <a:bodyPr/>
                    <a:lstStyle/>
                    <a:p>
                      <a:pPr>
                        <a:defRPr sz="1300" b="1">
                          <a:solidFill>
                            <a:srgbClr val="FFFFFF"/>
                          </a:solidFill>
                        </a:defRPr>
                      </a:pPr>
                      <a:r>
                        <a:t>What it removes</a:t>
                      </a:r>
                    </a:p>
                  </a:txBody>
                  <a:tcPr>
                    <a:solidFill>
                      <a:srgbClr val="192D4B"/>
                    </a:solidFill>
                  </a:tcPr>
                </a:tc>
              </a:tr>
              <a:tr h="1120140">
                <a:tc>
                  <a:txBody>
                    <a:bodyPr/>
                    <a:lstStyle/>
                    <a:p>
                      <a:pPr>
                        <a:defRPr sz="1200">
                          <a:solidFill>
                            <a:srgbClr val="232323"/>
                          </a:solidFill>
                        </a:defRPr>
                      </a:pPr>
                      <a:r>
                        <a:t>1NF</a:t>
                      </a:r>
                    </a:p>
                  </a:txBody>
                  <a:tcPr>
                    <a:solidFill>
                      <a:srgbClr val="F0F6FC"/>
                    </a:solidFill>
                  </a:tcPr>
                </a:tc>
                <a:tc>
                  <a:txBody>
                    <a:bodyPr/>
                    <a:lstStyle/>
                    <a:p>
                      <a:pPr>
                        <a:defRPr sz="1200">
                          <a:solidFill>
                            <a:srgbClr val="232323"/>
                          </a:solidFill>
                        </a:defRPr>
                      </a:pPr>
                      <a:r>
                        <a:t>Atomic values</a:t>
                      </a:r>
                    </a:p>
                  </a:txBody>
                  <a:tcPr>
                    <a:solidFill>
                      <a:srgbClr val="F0F6FC"/>
                    </a:solidFill>
                  </a:tcPr>
                </a:tc>
                <a:tc>
                  <a:txBody>
                    <a:bodyPr/>
                    <a:lstStyle/>
                    <a:p>
                      <a:pPr>
                        <a:defRPr sz="1200">
                          <a:solidFill>
                            <a:srgbClr val="232323"/>
                          </a:solidFill>
                        </a:defRPr>
                      </a:pPr>
                      <a:r>
                        <a:t>Repeating groups / multi-valued cells</a:t>
                      </a:r>
                    </a:p>
                  </a:txBody>
                  <a:tcPr>
                    <a:solidFill>
                      <a:srgbClr val="F0F6FC"/>
                    </a:solidFill>
                  </a:tcPr>
                </a:tc>
              </a:tr>
              <a:tr h="1120140">
                <a:tc>
                  <a:txBody>
                    <a:bodyPr/>
                    <a:lstStyle/>
                    <a:p>
                      <a:pPr>
                        <a:defRPr sz="1200">
                          <a:solidFill>
                            <a:srgbClr val="232323"/>
                          </a:solidFill>
                        </a:defRPr>
                      </a:pPr>
                      <a:r>
                        <a:t>2NF</a:t>
                      </a:r>
                    </a:p>
                  </a:txBody>
                  <a:tcPr>
                    <a:solidFill>
                      <a:srgbClr val="FFFFFF"/>
                    </a:solidFill>
                  </a:tcPr>
                </a:tc>
                <a:tc>
                  <a:txBody>
                    <a:bodyPr/>
                    <a:lstStyle/>
                    <a:p>
                      <a:pPr>
                        <a:defRPr sz="1200">
                          <a:solidFill>
                            <a:srgbClr val="232323"/>
                          </a:solidFill>
                        </a:defRPr>
                      </a:pPr>
                      <a:r>
                        <a:t>1NF + no partial dependency</a:t>
                      </a:r>
                    </a:p>
                  </a:txBody>
                  <a:tcPr>
                    <a:solidFill>
                      <a:srgbClr val="FFFFFF"/>
                    </a:solidFill>
                  </a:tcPr>
                </a:tc>
                <a:tc>
                  <a:txBody>
                    <a:bodyPr/>
                    <a:lstStyle/>
                    <a:p>
                      <a:pPr>
                        <a:defRPr sz="1200">
                          <a:solidFill>
                            <a:srgbClr val="232323"/>
                          </a:solidFill>
                        </a:defRPr>
                      </a:pPr>
                      <a:r>
                        <a:t>Dependency on part of composite key</a:t>
                      </a:r>
                    </a:p>
                  </a:txBody>
                  <a:tcPr>
                    <a:solidFill>
                      <a:srgbClr val="FFFFFF"/>
                    </a:solidFill>
                  </a:tcPr>
                </a:tc>
              </a:tr>
              <a:tr h="1120140">
                <a:tc>
                  <a:txBody>
                    <a:bodyPr/>
                    <a:lstStyle/>
                    <a:p>
                      <a:pPr>
                        <a:defRPr sz="1200">
                          <a:solidFill>
                            <a:srgbClr val="232323"/>
                          </a:solidFill>
                        </a:defRPr>
                      </a:pPr>
                      <a:r>
                        <a:t>3NF</a:t>
                      </a:r>
                    </a:p>
                  </a:txBody>
                  <a:tcPr>
                    <a:solidFill>
                      <a:srgbClr val="F0F6FC"/>
                    </a:solidFill>
                  </a:tcPr>
                </a:tc>
                <a:tc>
                  <a:txBody>
                    <a:bodyPr/>
                    <a:lstStyle/>
                    <a:p>
                      <a:pPr>
                        <a:defRPr sz="1200">
                          <a:solidFill>
                            <a:srgbClr val="232323"/>
                          </a:solidFill>
                        </a:defRPr>
                      </a:pPr>
                      <a:r>
                        <a:t>2NF + no transitive dependency</a:t>
                      </a:r>
                    </a:p>
                  </a:txBody>
                  <a:tcPr>
                    <a:solidFill>
                      <a:srgbClr val="F0F6FC"/>
                    </a:solidFill>
                  </a:tcPr>
                </a:tc>
                <a:tc>
                  <a:txBody>
                    <a:bodyPr/>
                    <a:lstStyle/>
                    <a:p>
                      <a:pPr>
                        <a:defRPr sz="1200">
                          <a:solidFill>
                            <a:srgbClr val="232323"/>
                          </a:solidFill>
                        </a:defRPr>
                      </a:pPr>
                      <a:r>
                        <a:t>Non-key → non-key dependency</a:t>
                      </a:r>
                    </a:p>
                  </a:txBody>
                  <a:tcPr>
                    <a:solidFill>
                      <a:srgbClr val="F0F6FC"/>
                    </a:solidFill>
                  </a:tcPr>
                </a:tc>
              </a:tr>
            </a:tbl>
          </a:graphicData>
        </a:graphic>
      </p:graphicFrame>
      <p:sp>
        <p:nvSpPr>
          <p:cNvPr id="5" name="TextBox 4"/>
          <p:cNvSpPr txBox="1"/>
          <p:nvPr/>
        </p:nvSpPr>
        <p:spPr>
          <a:xfrm>
            <a:off x="10789920" y="6473952"/>
            <a:ext cx="914400" cy="228600"/>
          </a:xfrm>
          <a:prstGeom prst="rect">
            <a:avLst/>
          </a:prstGeom>
          <a:noFill/>
        </p:spPr>
        <p:txBody>
          <a:bodyPr wrap="none">
            <a:spAutoFit/>
          </a:bodyPr>
          <a:lstStyle/>
          <a:p>
            <a:pPr algn="r">
              <a:defRPr sz="900">
                <a:solidFill>
                  <a:srgbClr val="787878"/>
                </a:solidFill>
              </a:defRPr>
            </a:pPr>
            <a:r>
              <a:t>16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320040"/>
            <a:ext cx="11064240" cy="640080"/>
          </a:xfrm>
          <a:prstGeom prst="rect">
            <a:avLst/>
          </a:prstGeom>
          <a:noFill/>
        </p:spPr>
        <p:txBody>
          <a:bodyPr wrap="none">
            <a:spAutoFit/>
          </a:bodyPr>
          <a:lstStyle/>
          <a:p>
            <a:pPr>
              <a:defRPr sz="2800" b="1">
                <a:solidFill>
                  <a:srgbClr val="192D4B"/>
                </a:solidFill>
              </a:defRPr>
            </a:pPr>
            <a:r>
              <a:t>BCNF — Boyce-Codd Normal Form</a:t>
            </a:r>
          </a:p>
        </p:txBody>
      </p:sp>
      <p:sp>
        <p:nvSpPr>
          <p:cNvPr id="4" name="TextBox 3"/>
          <p:cNvSpPr txBox="1"/>
          <p:nvPr/>
        </p:nvSpPr>
        <p:spPr>
          <a:xfrm>
            <a:off x="731520" y="1417320"/>
            <a:ext cx="10698480" cy="5255285"/>
          </a:xfrm>
          <a:prstGeom prst="rect">
            <a:avLst/>
          </a:prstGeom>
          <a:noFill/>
        </p:spPr>
        <p:txBody>
          <a:bodyPr wrap="square">
            <a:spAutoFit/>
          </a:bodyPr>
          <a:lstStyle/>
          <a:p>
            <a:pPr>
              <a:spcAft>
                <a:spcPts val="900"/>
              </a:spcAft>
              <a:defRPr sz="1900">
                <a:solidFill>
                  <a:srgbClr val="232323"/>
                </a:solidFill>
              </a:defRPr>
            </a:pPr>
            <a:r>
              <a:rPr lang="en-US" sz="1900" dirty="0" smtClean="0"/>
              <a:t>Boyce-</a:t>
            </a:r>
            <a:r>
              <a:rPr lang="en-US" sz="1900" dirty="0" err="1" smtClean="0"/>
              <a:t>Codd</a:t>
            </a:r>
            <a:r>
              <a:rPr lang="en-US" sz="1900" dirty="0" smtClean="0"/>
              <a:t> Normal Form (BCNF) is an advanced version of 3NF used to reduce redundancy in databases. It ensures that </a:t>
            </a:r>
            <a:r>
              <a:rPr lang="en-US" sz="1900" b="1" dirty="0" smtClean="0">
                <a:solidFill>
                  <a:srgbClr val="C00000"/>
                </a:solidFill>
              </a:rPr>
              <a:t>for every functional dependency, the left side must be a </a:t>
            </a:r>
            <a:r>
              <a:rPr lang="en-US" sz="1900" b="1" dirty="0" err="1" smtClean="0">
                <a:solidFill>
                  <a:srgbClr val="C00000"/>
                </a:solidFill>
              </a:rPr>
              <a:t>superkey</a:t>
            </a:r>
            <a:r>
              <a:rPr lang="en-US" sz="1900" dirty="0" smtClean="0"/>
              <a:t>. This helps create cleaner and more consistent database designs, especially when there are multiple candidate keys</a:t>
            </a:r>
            <a:r>
              <a:rPr lang="en-US" sz="1900" dirty="0" smtClean="0"/>
              <a:t>.</a:t>
            </a:r>
          </a:p>
          <a:p>
            <a:pPr fontAlgn="base"/>
            <a:r>
              <a:rPr lang="en-US" b="1" dirty="0" smtClean="0"/>
              <a:t>Rules for BCNF</a:t>
            </a:r>
          </a:p>
          <a:p>
            <a:pPr fontAlgn="base"/>
            <a:r>
              <a:rPr lang="en-US" b="1" dirty="0" smtClean="0"/>
              <a:t>Rule 1: </a:t>
            </a:r>
            <a:r>
              <a:rPr lang="en-US" dirty="0" smtClean="0"/>
              <a:t>The table should be in the 3rd Normal Form.</a:t>
            </a:r>
          </a:p>
          <a:p>
            <a:pPr fontAlgn="base"/>
            <a:r>
              <a:rPr lang="en-US" b="1" dirty="0" smtClean="0"/>
              <a:t>Rule 2: </a:t>
            </a:r>
            <a:r>
              <a:rPr lang="en-US" dirty="0" smtClean="0"/>
              <a:t>X should be a super-key for every functional dependency (FD) X−&gt;Y in a given relation. </a:t>
            </a:r>
            <a:endParaRPr lang="en-US" dirty="0" smtClean="0"/>
          </a:p>
          <a:p>
            <a:pPr fontAlgn="base"/>
            <a:endParaRPr lang="en-US" dirty="0" smtClean="0"/>
          </a:p>
          <a:p>
            <a:pPr fontAlgn="base"/>
            <a:r>
              <a:rPr lang="en-US" b="1" dirty="0" smtClean="0"/>
              <a:t>Key Notes:</a:t>
            </a:r>
            <a:endParaRPr lang="en-US" dirty="0" smtClean="0"/>
          </a:p>
          <a:p>
            <a:pPr marL="342900" indent="-342900" fontAlgn="base">
              <a:buAutoNum type="arabicPeriod"/>
            </a:pPr>
            <a:r>
              <a:rPr lang="en-US" dirty="0" smtClean="0"/>
              <a:t>To </a:t>
            </a:r>
            <a:r>
              <a:rPr lang="en-US" dirty="0" smtClean="0"/>
              <a:t>verify BCNF, identify all determinants (left side of FDs) and check whether each is a candidate key</a:t>
            </a:r>
            <a:r>
              <a:rPr lang="en-US" dirty="0" smtClean="0"/>
              <a:t>.</a:t>
            </a:r>
          </a:p>
          <a:p>
            <a:pPr fontAlgn="base"/>
            <a:r>
              <a:rPr lang="en-US" dirty="0" smtClean="0"/>
              <a:t>2. If a relation is in BCNF, it is automatically in 3NF, 2NF, and 1NF as well</a:t>
            </a:r>
            <a:r>
              <a:rPr lang="en-US" dirty="0" smtClean="0"/>
              <a:t>.</a:t>
            </a:r>
          </a:p>
          <a:p>
            <a:pPr fontAlgn="base"/>
            <a:endParaRPr lang="en-US" dirty="0" smtClean="0"/>
          </a:p>
          <a:p>
            <a:pPr fontAlgn="base"/>
            <a:r>
              <a:rPr lang="en-US" dirty="0" smtClean="0"/>
              <a:t>The normal forms become stricter as we move from 1NF → 2NF → 3NF → BCNF:</a:t>
            </a:r>
          </a:p>
          <a:p>
            <a:pPr fontAlgn="base"/>
            <a:r>
              <a:rPr lang="en-US" dirty="0" smtClean="0"/>
              <a:t>1NF: Each field must hold atomic (indivisible) values.</a:t>
            </a:r>
          </a:p>
          <a:p>
            <a:pPr fontAlgn="base"/>
            <a:r>
              <a:rPr lang="en-US" dirty="0" smtClean="0"/>
              <a:t>2NF: No partial dependency on a primary key.</a:t>
            </a:r>
          </a:p>
          <a:p>
            <a:pPr fontAlgn="base"/>
            <a:r>
              <a:rPr lang="en-US" dirty="0" smtClean="0"/>
              <a:t>3NF: No transitive dependency on a primary key.</a:t>
            </a:r>
          </a:p>
          <a:p>
            <a:pPr fontAlgn="base"/>
            <a:r>
              <a:rPr lang="en-US" dirty="0" smtClean="0"/>
              <a:t>BCNF: Every determinant must be a candidate key.</a:t>
            </a:r>
          </a:p>
          <a:p>
            <a:pPr marL="342900" indent="-342900" fontAlgn="base"/>
            <a:endParaRPr lang="en-US" dirty="0" smtClean="0"/>
          </a:p>
          <a:p>
            <a:pPr>
              <a:spcAft>
                <a:spcPts val="900"/>
              </a:spcAft>
              <a:defRPr sz="1900">
                <a:solidFill>
                  <a:srgbClr val="232323"/>
                </a:solidFill>
              </a:defRPr>
            </a:pP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320040"/>
            <a:ext cx="11064240" cy="640080"/>
          </a:xfrm>
          <a:prstGeom prst="rect">
            <a:avLst/>
          </a:prstGeom>
          <a:noFill/>
        </p:spPr>
        <p:txBody>
          <a:bodyPr wrap="none">
            <a:spAutoFit/>
          </a:bodyPr>
          <a:lstStyle/>
          <a:p>
            <a:pPr>
              <a:defRPr sz="2800" b="1">
                <a:solidFill>
                  <a:srgbClr val="192D4B"/>
                </a:solidFill>
              </a:defRPr>
            </a:pPr>
            <a:r>
              <a:t>BCNF — Boyce-Codd Normal Form</a:t>
            </a:r>
          </a:p>
        </p:txBody>
      </p:sp>
      <p:sp>
        <p:nvSpPr>
          <p:cNvPr id="4" name="TextBox 3"/>
          <p:cNvSpPr txBox="1"/>
          <p:nvPr/>
        </p:nvSpPr>
        <p:spPr>
          <a:xfrm>
            <a:off x="548640" y="1417320"/>
            <a:ext cx="11338560" cy="2846933"/>
          </a:xfrm>
          <a:prstGeom prst="rect">
            <a:avLst/>
          </a:prstGeom>
          <a:noFill/>
        </p:spPr>
        <p:txBody>
          <a:bodyPr wrap="square">
            <a:spAutoFit/>
          </a:bodyPr>
          <a:lstStyle/>
          <a:p>
            <a:pPr fontAlgn="base"/>
            <a:r>
              <a:rPr lang="en-US" sz="2000" b="1" dirty="0" smtClean="0"/>
              <a:t>Why Do We Need BCNF?</a:t>
            </a:r>
          </a:p>
          <a:p>
            <a:pPr fontAlgn="base">
              <a:buFont typeface="Arial" pitchFamily="34" charset="0"/>
              <a:buChar char="•"/>
            </a:pPr>
            <a:r>
              <a:rPr lang="en-US" sz="2000" dirty="0" smtClean="0"/>
              <a:t>  2NF </a:t>
            </a:r>
            <a:r>
              <a:rPr lang="en-US" sz="2000" dirty="0" smtClean="0"/>
              <a:t>and 3NF may allow anomalies if a functional dependency exists where the determinant is not a </a:t>
            </a:r>
            <a:r>
              <a:rPr lang="en-US" sz="2000" dirty="0" err="1" smtClean="0"/>
              <a:t>superkey</a:t>
            </a:r>
            <a:r>
              <a:rPr lang="en-US" sz="2000" dirty="0" smtClean="0"/>
              <a:t>.</a:t>
            </a:r>
          </a:p>
          <a:p>
            <a:pPr fontAlgn="base">
              <a:buFont typeface="Arial" pitchFamily="34" charset="0"/>
              <a:buChar char="•"/>
            </a:pPr>
            <a:r>
              <a:rPr lang="en-US" sz="2000" dirty="0" smtClean="0"/>
              <a:t> BCNF </a:t>
            </a:r>
            <a:r>
              <a:rPr lang="en-US" sz="2000" dirty="0" smtClean="0"/>
              <a:t>handles edge cases where 3NF fails to remove all redundancy, especially in tables with multiple candidate </a:t>
            </a:r>
            <a:r>
              <a:rPr lang="en-US" sz="2000" dirty="0" smtClean="0"/>
              <a:t>keys.</a:t>
            </a:r>
          </a:p>
          <a:p>
            <a:pPr fontAlgn="base">
              <a:buFont typeface="Arial" pitchFamily="34" charset="0"/>
              <a:buChar char="•"/>
            </a:pPr>
            <a:r>
              <a:rPr lang="en-US" sz="2000" dirty="0" smtClean="0"/>
              <a:t> </a:t>
            </a:r>
            <a:r>
              <a:rPr lang="en-US" sz="2000" dirty="0" smtClean="0"/>
              <a:t>Prevents </a:t>
            </a:r>
            <a:r>
              <a:rPr lang="en-US" sz="2000" dirty="0" smtClean="0"/>
              <a:t>update, insert, and delete anomalies by ensuring every determinant is a </a:t>
            </a:r>
            <a:r>
              <a:rPr lang="en-US" sz="2000" dirty="0" err="1" smtClean="0"/>
              <a:t>superkey</a:t>
            </a:r>
            <a:r>
              <a:rPr lang="en-US" sz="2000" dirty="0" smtClean="0"/>
              <a:t>.</a:t>
            </a:r>
          </a:p>
          <a:p>
            <a:pPr fontAlgn="base">
              <a:buFont typeface="Arial" pitchFamily="34" charset="0"/>
              <a:buChar char="•"/>
            </a:pPr>
            <a:r>
              <a:rPr lang="en-US" sz="2000" dirty="0" smtClean="0"/>
              <a:t> </a:t>
            </a:r>
            <a:r>
              <a:rPr lang="en-US" sz="2000" dirty="0" smtClean="0"/>
              <a:t>Makes </a:t>
            </a:r>
            <a:r>
              <a:rPr lang="en-US" sz="2000" dirty="0" smtClean="0"/>
              <a:t>database design more robust and easier to maintain over </a:t>
            </a:r>
            <a:r>
              <a:rPr lang="en-US" sz="2000" dirty="0" smtClean="0"/>
              <a:t>time.</a:t>
            </a:r>
          </a:p>
          <a:p>
            <a:pPr fontAlgn="base">
              <a:buFont typeface="Arial" pitchFamily="34" charset="0"/>
              <a:buChar char="•"/>
            </a:pPr>
            <a:r>
              <a:rPr lang="en-US" sz="2000" dirty="0" smtClean="0"/>
              <a:t> </a:t>
            </a:r>
            <a:r>
              <a:rPr lang="en-US" sz="2000" dirty="0" smtClean="0"/>
              <a:t> Improves </a:t>
            </a:r>
            <a:r>
              <a:rPr lang="en-US" sz="2000" dirty="0" smtClean="0"/>
              <a:t>data consistency and clarity by removing hidden or indirect dependencies.</a:t>
            </a:r>
          </a:p>
          <a:p>
            <a:pPr>
              <a:spcAft>
                <a:spcPts val="900"/>
              </a:spcAft>
              <a:defRPr sz="1900">
                <a:solidFill>
                  <a:srgbClr val="232323"/>
                </a:solidFill>
              </a:defRPr>
            </a:pP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 </a:t>
            </a:r>
            <a:endParaRPr/>
          </a:p>
        </p:txBody>
      </p:sp>
      <p:sp>
        <p:nvSpPr>
          <p:cNvPr id="3" name="TextBox 2"/>
          <p:cNvSpPr txBox="1"/>
          <p:nvPr/>
        </p:nvSpPr>
        <p:spPr>
          <a:xfrm>
            <a:off x="548640" y="0"/>
            <a:ext cx="11064240" cy="640080"/>
          </a:xfrm>
          <a:prstGeom prst="rect">
            <a:avLst/>
          </a:prstGeom>
          <a:noFill/>
        </p:spPr>
        <p:txBody>
          <a:bodyPr wrap="none">
            <a:spAutoFit/>
          </a:bodyPr>
          <a:lstStyle/>
          <a:p>
            <a:pPr>
              <a:defRPr sz="2800" b="1">
                <a:solidFill>
                  <a:srgbClr val="192D4B"/>
                </a:solidFill>
              </a:defRPr>
            </a:pPr>
            <a:r>
              <a:t>BCNF — Boyce-Codd Normal Form</a:t>
            </a:r>
          </a:p>
        </p:txBody>
      </p:sp>
      <p:sp>
        <p:nvSpPr>
          <p:cNvPr id="4" name="TextBox 3"/>
          <p:cNvSpPr txBox="1"/>
          <p:nvPr/>
        </p:nvSpPr>
        <p:spPr>
          <a:xfrm>
            <a:off x="548640" y="606177"/>
            <a:ext cx="11338560" cy="707886"/>
          </a:xfrm>
          <a:prstGeom prst="rect">
            <a:avLst/>
          </a:prstGeom>
          <a:noFill/>
        </p:spPr>
        <p:txBody>
          <a:bodyPr wrap="square">
            <a:spAutoFit/>
          </a:bodyPr>
          <a:lstStyle/>
          <a:p>
            <a:pPr fontAlgn="base"/>
            <a:r>
              <a:rPr lang="en-US" sz="2000" b="1" dirty="0" smtClean="0"/>
              <a:t>Example 1</a:t>
            </a:r>
          </a:p>
          <a:p>
            <a:pPr fontAlgn="base"/>
            <a:r>
              <a:rPr lang="en-US" sz="2000" dirty="0" smtClean="0"/>
              <a:t>Consider a relation R with attributes (student, teacher, subject).</a:t>
            </a:r>
            <a:endParaRPr lang="en-US" sz="2000" dirty="0"/>
          </a:p>
        </p:txBody>
      </p:sp>
      <p:pic>
        <p:nvPicPr>
          <p:cNvPr id="5" name="Picture 4" descr="BCNF.jpg"/>
          <p:cNvPicPr>
            <a:picLocks noChangeAspect="1"/>
          </p:cNvPicPr>
          <p:nvPr/>
        </p:nvPicPr>
        <p:blipFill>
          <a:blip r:embed="rId2"/>
          <a:stretch>
            <a:fillRect/>
          </a:stretch>
        </p:blipFill>
        <p:spPr>
          <a:xfrm>
            <a:off x="3502856" y="1314063"/>
            <a:ext cx="3699803" cy="2025747"/>
          </a:xfrm>
          <a:prstGeom prst="rect">
            <a:avLst/>
          </a:prstGeom>
        </p:spPr>
      </p:pic>
      <p:sp>
        <p:nvSpPr>
          <p:cNvPr id="6" name="TextBox 5"/>
          <p:cNvSpPr txBox="1"/>
          <p:nvPr/>
        </p:nvSpPr>
        <p:spPr>
          <a:xfrm>
            <a:off x="548640" y="3339810"/>
            <a:ext cx="11064240" cy="3139321"/>
          </a:xfrm>
          <a:prstGeom prst="rect">
            <a:avLst/>
          </a:prstGeom>
          <a:noFill/>
        </p:spPr>
        <p:txBody>
          <a:bodyPr wrap="square" rtlCol="0">
            <a:spAutoFit/>
          </a:bodyPr>
          <a:lstStyle/>
          <a:p>
            <a:pPr fontAlgn="base"/>
            <a:r>
              <a:rPr lang="en-US" sz="2000" dirty="0" smtClean="0"/>
              <a:t>FD: { (student, Teacher) -&gt; subject, (student, subject) -&gt; Teacher, (Teacher) -&gt; subject}</a:t>
            </a:r>
          </a:p>
          <a:p>
            <a:pPr fontAlgn="base">
              <a:buFont typeface="Wingdings" pitchFamily="2" charset="2"/>
              <a:buChar char="Ø"/>
            </a:pPr>
            <a:r>
              <a:rPr lang="en-US" sz="2000" u="sng" dirty="0" smtClean="0">
                <a:hlinkClick r:id="rId3"/>
              </a:rPr>
              <a:t>  Candidate </a:t>
            </a:r>
            <a:r>
              <a:rPr lang="en-US" sz="2000" u="sng" dirty="0" smtClean="0">
                <a:hlinkClick r:id="rId3"/>
              </a:rPr>
              <a:t>keys</a:t>
            </a:r>
            <a:r>
              <a:rPr lang="en-US" sz="2000" dirty="0" smtClean="0"/>
              <a:t> are (student, teacher) and (student, subject</a:t>
            </a:r>
            <a:r>
              <a:rPr lang="en-US" sz="2000" dirty="0" smtClean="0"/>
              <a:t>).</a:t>
            </a:r>
          </a:p>
          <a:p>
            <a:pPr fontAlgn="base">
              <a:buFont typeface="Wingdings" pitchFamily="2" charset="2"/>
              <a:buChar char="Ø"/>
            </a:pPr>
            <a:r>
              <a:rPr lang="en-US" sz="2000" dirty="0" smtClean="0"/>
              <a:t> The </a:t>
            </a:r>
            <a:r>
              <a:rPr lang="en-US" sz="2000" dirty="0" smtClean="0"/>
              <a:t>above relation is in 3NF (since there is no transitive dependency). A relation R is in BCNF if for every </a:t>
            </a:r>
            <a:r>
              <a:rPr lang="en-US" sz="2000" dirty="0" smtClean="0"/>
              <a:t>    </a:t>
            </a:r>
          </a:p>
          <a:p>
            <a:pPr fontAlgn="base"/>
            <a:r>
              <a:rPr lang="en-US" sz="2000" dirty="0" smtClean="0"/>
              <a:t> </a:t>
            </a:r>
            <a:r>
              <a:rPr lang="en-US" sz="2000" dirty="0" smtClean="0"/>
              <a:t>   non-trivial </a:t>
            </a:r>
            <a:r>
              <a:rPr lang="en-US" sz="2000" dirty="0" smtClean="0"/>
              <a:t>FD X-&gt;Y, X must be a key.</a:t>
            </a:r>
          </a:p>
          <a:p>
            <a:pPr fontAlgn="base">
              <a:buFont typeface="Wingdings" pitchFamily="2" charset="2"/>
              <a:buChar char="Ø"/>
            </a:pPr>
            <a:r>
              <a:rPr lang="en-US" sz="2000" dirty="0" smtClean="0"/>
              <a:t> The </a:t>
            </a:r>
            <a:r>
              <a:rPr lang="en-US" sz="2000" dirty="0" smtClean="0"/>
              <a:t>above relation is not in BCNF, because in the FD (teacher-&gt;subject), teacher is not a key. This relation suffers with anomalies </a:t>
            </a:r>
            <a:r>
              <a:rPr lang="en-US" sz="2000" dirty="0" smtClean="0"/>
              <a:t>−</a:t>
            </a:r>
          </a:p>
          <a:p>
            <a:pPr fontAlgn="base">
              <a:buFont typeface="Wingdings" pitchFamily="2" charset="2"/>
              <a:buChar char="Ø"/>
            </a:pPr>
            <a:r>
              <a:rPr lang="en-US" sz="2000" dirty="0" smtClean="0"/>
              <a:t> </a:t>
            </a:r>
            <a:r>
              <a:rPr lang="en-US" sz="2000" dirty="0" smtClean="0"/>
              <a:t>For </a:t>
            </a:r>
            <a:r>
              <a:rPr lang="en-US" sz="2000" dirty="0" smtClean="0"/>
              <a:t>example, if we delete the student Tahira , we will also lose the information that </a:t>
            </a:r>
            <a:r>
              <a:rPr lang="en-US" sz="2000" dirty="0" err="1" smtClean="0"/>
              <a:t>N.Gupta</a:t>
            </a:r>
            <a:r>
              <a:rPr lang="en-US" sz="2000" dirty="0" smtClean="0"/>
              <a:t> teaches C. This issue occurs because the teacher is a determinant but not a candidate key.</a:t>
            </a: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320040"/>
            <a:ext cx="11064240" cy="640080"/>
          </a:xfrm>
          <a:prstGeom prst="rect">
            <a:avLst/>
          </a:prstGeom>
          <a:noFill/>
        </p:spPr>
        <p:txBody>
          <a:bodyPr wrap="none">
            <a:spAutoFit/>
          </a:bodyPr>
          <a:lstStyle/>
          <a:p>
            <a:pPr>
              <a:defRPr sz="2800" b="1">
                <a:solidFill>
                  <a:srgbClr val="192D4B"/>
                </a:solidFill>
              </a:defRPr>
            </a:pPr>
            <a:r>
              <a:t>BCNF — Boyce-Codd Normal Form</a:t>
            </a:r>
          </a:p>
        </p:txBody>
      </p:sp>
      <p:sp>
        <p:nvSpPr>
          <p:cNvPr id="4" name="TextBox 3"/>
          <p:cNvSpPr txBox="1"/>
          <p:nvPr/>
        </p:nvSpPr>
        <p:spPr>
          <a:xfrm>
            <a:off x="731520" y="4064000"/>
            <a:ext cx="10698480" cy="1608133"/>
          </a:xfrm>
          <a:prstGeom prst="rect">
            <a:avLst/>
          </a:prstGeom>
          <a:noFill/>
        </p:spPr>
        <p:txBody>
          <a:bodyPr wrap="square">
            <a:spAutoFit/>
          </a:bodyPr>
          <a:lstStyle/>
          <a:p>
            <a:pPr>
              <a:spcAft>
                <a:spcPts val="900"/>
              </a:spcAft>
              <a:defRPr sz="1900">
                <a:solidFill>
                  <a:srgbClr val="232323"/>
                </a:solidFill>
              </a:defRPr>
            </a:pPr>
            <a:r>
              <a:t>BCNF is stronger than 3NF.</a:t>
            </a:r>
          </a:p>
          <a:p>
            <a:pPr>
              <a:spcAft>
                <a:spcPts val="900"/>
              </a:spcAft>
              <a:defRPr sz="1900">
                <a:solidFill>
                  <a:srgbClr val="232323"/>
                </a:solidFill>
              </a:defRPr>
            </a:pPr>
            <a:r>
              <a:t>Formal rule: for every non-trivial FD X → Y, X must be a superkey.</a:t>
            </a:r>
          </a:p>
          <a:p>
            <a:pPr>
              <a:spcAft>
                <a:spcPts val="900"/>
              </a:spcAft>
              <a:defRPr sz="1900">
                <a:solidFill>
                  <a:srgbClr val="232323"/>
                </a:solidFill>
              </a:defRPr>
            </a:pPr>
            <a:r>
              <a:t>3NF allows an exception when the dependent attribute is prime; BCNF does not.</a:t>
            </a:r>
          </a:p>
          <a:p>
            <a:pPr>
              <a:spcAft>
                <a:spcPts val="900"/>
              </a:spcAft>
              <a:defRPr sz="1900">
                <a:solidFill>
                  <a:srgbClr val="232323"/>
                </a:solidFill>
              </a:defRPr>
            </a:pPr>
            <a:r>
              <a:t>BCNF is useful when a relation satisfies 3NF but still has redundancy caused by overlapping candidate </a:t>
            </a:r>
            <a:r>
              <a:rPr/>
              <a:t>keys</a:t>
            </a:r>
            <a:r>
              <a:rPr smtClean="0"/>
              <a:t>.</a:t>
            </a:r>
            <a:endParaRPr/>
          </a:p>
        </p:txBody>
      </p:sp>
      <p:pic>
        <p:nvPicPr>
          <p:cNvPr id="6" name="Picture 5" descr="BCNF2.jpg"/>
          <p:cNvPicPr>
            <a:picLocks noChangeAspect="1"/>
          </p:cNvPicPr>
          <p:nvPr/>
        </p:nvPicPr>
        <p:blipFill>
          <a:blip r:embed="rId2"/>
          <a:stretch>
            <a:fillRect/>
          </a:stretch>
        </p:blipFill>
        <p:spPr>
          <a:xfrm>
            <a:off x="2892652" y="960120"/>
            <a:ext cx="6029325" cy="289560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320040"/>
            <a:ext cx="11064240" cy="640080"/>
          </a:xfrm>
          <a:prstGeom prst="rect">
            <a:avLst/>
          </a:prstGeom>
          <a:noFill/>
        </p:spPr>
        <p:txBody>
          <a:bodyPr wrap="none">
            <a:spAutoFit/>
          </a:bodyPr>
          <a:lstStyle/>
          <a:p>
            <a:pPr>
              <a:defRPr sz="2800" b="1">
                <a:solidFill>
                  <a:srgbClr val="192D4B"/>
                </a:solidFill>
              </a:defRPr>
            </a:pPr>
            <a:r>
              <a:t>4NF — </a:t>
            </a:r>
            <a:r>
              <a:rPr/>
              <a:t>Multivalued</a:t>
            </a:r>
            <a:r>
              <a:t> Dependencies</a:t>
            </a:r>
          </a:p>
        </p:txBody>
      </p:sp>
      <p:sp>
        <p:nvSpPr>
          <p:cNvPr id="4" name="TextBox 3"/>
          <p:cNvSpPr txBox="1"/>
          <p:nvPr/>
        </p:nvSpPr>
        <p:spPr>
          <a:xfrm>
            <a:off x="731520" y="960120"/>
            <a:ext cx="10698480" cy="4916731"/>
          </a:xfrm>
          <a:prstGeom prst="rect">
            <a:avLst/>
          </a:prstGeom>
          <a:noFill/>
        </p:spPr>
        <p:txBody>
          <a:bodyPr wrap="square">
            <a:spAutoFit/>
          </a:bodyPr>
          <a:lstStyle/>
          <a:p>
            <a:pPr algn="just">
              <a:spcAft>
                <a:spcPts val="900"/>
              </a:spcAft>
              <a:buFont typeface="Wingdings" pitchFamily="2" charset="2"/>
              <a:buChar char="v"/>
              <a:defRPr sz="1900">
                <a:solidFill>
                  <a:srgbClr val="232323"/>
                </a:solidFill>
              </a:defRPr>
            </a:pPr>
            <a:r>
              <a:rPr lang="en-US" sz="1900" dirty="0" smtClean="0"/>
              <a:t> The </a:t>
            </a:r>
            <a:r>
              <a:rPr lang="en-US" sz="1900" dirty="0" smtClean="0"/>
              <a:t>Fourth Normal Form (4NF) is a level of database normalization where there are no non-trivial multivalued dependencies other than a candidate key. It builds on the first three normal forms (1NF, 2NF and 3NF) and the </a:t>
            </a:r>
            <a:r>
              <a:rPr lang="en-US" sz="1900" u="sng" dirty="0" smtClean="0">
                <a:hlinkClick r:id="rId2"/>
              </a:rPr>
              <a:t>Boyce-</a:t>
            </a:r>
            <a:r>
              <a:rPr lang="en-US" sz="1900" u="sng" dirty="0" err="1" smtClean="0">
                <a:hlinkClick r:id="rId2"/>
              </a:rPr>
              <a:t>Codd</a:t>
            </a:r>
            <a:r>
              <a:rPr lang="en-US" sz="1900" u="sng" dirty="0" smtClean="0">
                <a:hlinkClick r:id="rId2"/>
              </a:rPr>
              <a:t> Normal Form (BCNF)</a:t>
            </a:r>
            <a:r>
              <a:rPr lang="en-US" sz="1900" dirty="0" smtClean="0"/>
              <a:t>. </a:t>
            </a:r>
            <a:endParaRPr lang="en-US" sz="1900" dirty="0" smtClean="0"/>
          </a:p>
          <a:p>
            <a:pPr algn="just">
              <a:spcAft>
                <a:spcPts val="900"/>
              </a:spcAft>
              <a:buFont typeface="Wingdings" pitchFamily="2" charset="2"/>
              <a:buChar char="v"/>
              <a:defRPr sz="1900">
                <a:solidFill>
                  <a:srgbClr val="232323"/>
                </a:solidFill>
              </a:defRPr>
            </a:pPr>
            <a:r>
              <a:rPr lang="en-US" sz="1900" dirty="0" smtClean="0"/>
              <a:t> </a:t>
            </a:r>
            <a:r>
              <a:rPr lang="en-US" sz="1900" dirty="0" smtClean="0"/>
              <a:t>It </a:t>
            </a:r>
            <a:r>
              <a:rPr lang="en-US" sz="1900" dirty="0" smtClean="0"/>
              <a:t>states that, in addition to a database meeting the requirements of BCNF, it must not contain more than one multivalued dependency. It is an extension of Boyce-</a:t>
            </a:r>
            <a:r>
              <a:rPr lang="en-US" sz="1900" dirty="0" err="1" smtClean="0"/>
              <a:t>Codd</a:t>
            </a:r>
            <a:r>
              <a:rPr lang="en-US" sz="1900" dirty="0" smtClean="0"/>
              <a:t> Normal Form (BCNF) and ensures that a relation does not contain multiple independent one-to-many relationships within a single </a:t>
            </a:r>
            <a:r>
              <a:rPr lang="en-US" sz="1900" dirty="0" smtClean="0"/>
              <a:t>table.</a:t>
            </a:r>
          </a:p>
          <a:p>
            <a:pPr algn="just">
              <a:spcAft>
                <a:spcPts val="900"/>
              </a:spcAft>
              <a:buFont typeface="Wingdings" pitchFamily="2" charset="2"/>
              <a:buChar char="v"/>
              <a:defRPr sz="1900">
                <a:solidFill>
                  <a:srgbClr val="232323"/>
                </a:solidFill>
              </a:defRPr>
            </a:pPr>
            <a:r>
              <a:rPr lang="en-US" sz="1900" dirty="0" smtClean="0"/>
              <a:t> </a:t>
            </a:r>
            <a:r>
              <a:rPr lang="en-US" sz="1900" dirty="0" smtClean="0"/>
              <a:t> The 4NF helps </a:t>
            </a:r>
            <a:r>
              <a:rPr lang="en-US" sz="1900" dirty="0" smtClean="0"/>
              <a:t>in eliminating </a:t>
            </a:r>
            <a:r>
              <a:rPr lang="en-US" sz="1900" b="1" dirty="0" smtClean="0"/>
              <a:t>multivalued dependencies</a:t>
            </a:r>
            <a:r>
              <a:rPr lang="en-US" sz="1900" dirty="0" smtClean="0"/>
              <a:t> from a database table. A multivalued dependency occurs when two attributes are independent of each other but depend on a third attribute. For instance, if one value in a table implies multiple rows, then there may be redundancy caused by multivalued dependencies</a:t>
            </a:r>
            <a:r>
              <a:rPr lang="en-US" sz="1900" dirty="0" smtClean="0"/>
              <a:t>.</a:t>
            </a:r>
          </a:p>
          <a:p>
            <a:r>
              <a:rPr lang="en-US" sz="2800" b="1" dirty="0" smtClean="0">
                <a:solidFill>
                  <a:srgbClr val="C00000"/>
                </a:solidFill>
              </a:rPr>
              <a:t>Rules of 4NF</a:t>
            </a:r>
          </a:p>
          <a:p>
            <a:r>
              <a:rPr lang="en-US" dirty="0" smtClean="0"/>
              <a:t>For a table to satisfy 4NF −</a:t>
            </a:r>
          </a:p>
          <a:p>
            <a:r>
              <a:rPr lang="en-US" dirty="0" smtClean="0"/>
              <a:t>It must already be in </a:t>
            </a:r>
            <a:r>
              <a:rPr lang="en-US" b="1" dirty="0" smtClean="0"/>
              <a:t>Boyce-</a:t>
            </a:r>
            <a:r>
              <a:rPr lang="en-US" b="1" dirty="0" err="1" smtClean="0"/>
              <a:t>Codd</a:t>
            </a:r>
            <a:r>
              <a:rPr lang="en-US" b="1" dirty="0" smtClean="0"/>
              <a:t> Normal Form (BCNF)</a:t>
            </a:r>
            <a:r>
              <a:rPr lang="en-US" dirty="0" smtClean="0"/>
              <a:t>.</a:t>
            </a:r>
          </a:p>
          <a:p>
            <a:r>
              <a:rPr lang="en-US" dirty="0" smtClean="0"/>
              <a:t>The table must not have more than one </a:t>
            </a:r>
            <a:r>
              <a:rPr lang="en-US" b="1" dirty="0" smtClean="0"/>
              <a:t>multivalued dependency</a:t>
            </a:r>
            <a:r>
              <a:rPr lang="en-US" dirty="0" smtClean="0"/>
              <a:t>.</a:t>
            </a:r>
          </a:p>
          <a:p>
            <a:pPr algn="just">
              <a:spcAft>
                <a:spcPts val="900"/>
              </a:spcAft>
              <a:buFont typeface="Wingdings" pitchFamily="2" charset="2"/>
              <a:buChar char="v"/>
              <a:defRPr sz="1900">
                <a:solidFill>
                  <a:srgbClr val="232323"/>
                </a:solidFill>
              </a:defRPr>
            </a:pP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320040"/>
            <a:ext cx="5308889" cy="523220"/>
          </a:xfrm>
          <a:prstGeom prst="rect">
            <a:avLst/>
          </a:prstGeom>
          <a:noFill/>
        </p:spPr>
        <p:txBody>
          <a:bodyPr wrap="none">
            <a:spAutoFit/>
          </a:bodyPr>
          <a:lstStyle/>
          <a:p>
            <a:r>
              <a:rPr lang="en-US" sz="2800" b="1" dirty="0" smtClean="0">
                <a:solidFill>
                  <a:srgbClr val="C00000"/>
                </a:solidFill>
              </a:rPr>
              <a:t>What is Multivalued Dependency?</a:t>
            </a:r>
            <a:endParaRPr lang="en-US" sz="2800" b="1" dirty="0">
              <a:solidFill>
                <a:srgbClr val="C00000"/>
              </a:solidFill>
            </a:endParaRPr>
          </a:p>
        </p:txBody>
      </p:sp>
      <p:sp>
        <p:nvSpPr>
          <p:cNvPr id="4" name="TextBox 3"/>
          <p:cNvSpPr txBox="1"/>
          <p:nvPr/>
        </p:nvSpPr>
        <p:spPr>
          <a:xfrm>
            <a:off x="548640" y="843260"/>
            <a:ext cx="10698480" cy="1361911"/>
          </a:xfrm>
          <a:prstGeom prst="rect">
            <a:avLst/>
          </a:prstGeom>
          <a:noFill/>
        </p:spPr>
        <p:txBody>
          <a:bodyPr wrap="square">
            <a:spAutoFit/>
          </a:bodyPr>
          <a:lstStyle/>
          <a:p>
            <a:pPr>
              <a:spcAft>
                <a:spcPts val="900"/>
              </a:spcAft>
              <a:defRPr sz="1900">
                <a:solidFill>
                  <a:srgbClr val="232323"/>
                </a:solidFill>
              </a:defRPr>
            </a:pPr>
            <a:r>
              <a:rPr lang="en-US" sz="1900" dirty="0" smtClean="0"/>
              <a:t>If </a:t>
            </a:r>
            <a:r>
              <a:rPr lang="en-US" sz="1900" b="1" dirty="0" smtClean="0"/>
              <a:t>A →→ B</a:t>
            </a:r>
            <a:r>
              <a:rPr lang="en-US" sz="1900" dirty="0" smtClean="0"/>
              <a:t> (A multi-determines B), this means for a single value of </a:t>
            </a:r>
            <a:r>
              <a:rPr lang="en-US" sz="1900" b="1" dirty="0" smtClean="0"/>
              <a:t>A</a:t>
            </a:r>
            <a:r>
              <a:rPr lang="en-US" sz="1900" dirty="0" smtClean="0"/>
              <a:t>, there can be multiple values of </a:t>
            </a:r>
            <a:r>
              <a:rPr lang="en-US" sz="1900" b="1" dirty="0" smtClean="0"/>
              <a:t>B</a:t>
            </a:r>
            <a:r>
              <a:rPr lang="en-US" sz="1900" dirty="0" smtClean="0"/>
              <a:t>. But </a:t>
            </a:r>
            <a:r>
              <a:rPr lang="en-US" sz="1900" b="1" dirty="0" smtClean="0"/>
              <a:t>B</a:t>
            </a:r>
            <a:r>
              <a:rPr lang="en-US" sz="1900" dirty="0" smtClean="0"/>
              <a:t> is independent of any other attribute</a:t>
            </a:r>
            <a:r>
              <a:rPr lang="en-US" sz="1900" dirty="0" smtClean="0"/>
              <a:t>.</a:t>
            </a:r>
          </a:p>
          <a:p>
            <a:r>
              <a:rPr lang="en-US" dirty="0" smtClean="0"/>
              <a:t>Example</a:t>
            </a:r>
            <a:r>
              <a:rPr lang="en-US" dirty="0" smtClean="0"/>
              <a:t>:</a:t>
            </a:r>
            <a:endParaRPr lang="en-US" dirty="0" smtClean="0"/>
          </a:p>
          <a:p>
            <a:pPr>
              <a:spcAft>
                <a:spcPts val="900"/>
              </a:spcAft>
              <a:defRPr sz="1900">
                <a:solidFill>
                  <a:srgbClr val="232323"/>
                </a:solidFill>
              </a:defRPr>
            </a:pPr>
            <a:endParaRPr/>
          </a:p>
        </p:txBody>
      </p:sp>
      <p:graphicFrame>
        <p:nvGraphicFramePr>
          <p:cNvPr id="8" name="Table 7"/>
          <p:cNvGraphicFramePr>
            <a:graphicFrameLocks noGrp="1"/>
          </p:cNvGraphicFramePr>
          <p:nvPr/>
        </p:nvGraphicFramePr>
        <p:xfrm>
          <a:off x="882754" y="2036312"/>
          <a:ext cx="9893106" cy="4480560"/>
        </p:xfrm>
        <a:graphic>
          <a:graphicData uri="http://schemas.openxmlformats.org/drawingml/2006/table">
            <a:tbl>
              <a:tblPr firstRow="1" bandRow="1">
                <a:tableStyleId>{5C22544A-7EE6-4342-B048-85BDC9FD1C3A}</a:tableStyleId>
              </a:tblPr>
              <a:tblGrid>
                <a:gridCol w="2748085"/>
                <a:gridCol w="3297702"/>
                <a:gridCol w="3847319"/>
              </a:tblGrid>
              <a:tr h="896112">
                <a:tc>
                  <a:txBody>
                    <a:bodyPr/>
                    <a:lstStyle/>
                    <a:p>
                      <a:pPr>
                        <a:defRPr sz="1300" b="1">
                          <a:solidFill>
                            <a:srgbClr val="FFFFFF"/>
                          </a:solidFill>
                        </a:defRPr>
                      </a:pPr>
                      <a:r>
                        <a:t>Student</a:t>
                      </a:r>
                    </a:p>
                  </a:txBody>
                  <a:tcPr>
                    <a:solidFill>
                      <a:srgbClr val="192D4B"/>
                    </a:solidFill>
                  </a:tcPr>
                </a:tc>
                <a:tc>
                  <a:txBody>
                    <a:bodyPr/>
                    <a:lstStyle/>
                    <a:p>
                      <a:pPr>
                        <a:defRPr sz="1300" b="1">
                          <a:solidFill>
                            <a:srgbClr val="FFFFFF"/>
                          </a:solidFill>
                        </a:defRPr>
                      </a:pPr>
                      <a:r>
                        <a:t>Hobby</a:t>
                      </a:r>
                    </a:p>
                  </a:txBody>
                  <a:tcPr>
                    <a:solidFill>
                      <a:srgbClr val="192D4B"/>
                    </a:solidFill>
                  </a:tcPr>
                </a:tc>
                <a:tc>
                  <a:txBody>
                    <a:bodyPr/>
                    <a:lstStyle/>
                    <a:p>
                      <a:pPr>
                        <a:defRPr sz="1300" b="1">
                          <a:solidFill>
                            <a:srgbClr val="FFFFFF"/>
                          </a:solidFill>
                        </a:defRPr>
                      </a:pPr>
                      <a:r>
                        <a:t>Language</a:t>
                      </a:r>
                    </a:p>
                  </a:txBody>
                  <a:tcPr>
                    <a:solidFill>
                      <a:srgbClr val="192D4B"/>
                    </a:solidFill>
                  </a:tcPr>
                </a:tc>
              </a:tr>
              <a:tr h="896112">
                <a:tc>
                  <a:txBody>
                    <a:bodyPr/>
                    <a:lstStyle/>
                    <a:p>
                      <a:pPr>
                        <a:defRPr sz="1200">
                          <a:solidFill>
                            <a:srgbClr val="232323"/>
                          </a:solidFill>
                        </a:defRPr>
                      </a:pPr>
                      <a:r>
                        <a:t>Aman</a:t>
                      </a:r>
                    </a:p>
                  </a:txBody>
                  <a:tcPr>
                    <a:solidFill>
                      <a:srgbClr val="F0F6FC"/>
                    </a:solidFill>
                  </a:tcPr>
                </a:tc>
                <a:tc>
                  <a:txBody>
                    <a:bodyPr/>
                    <a:lstStyle/>
                    <a:p>
                      <a:pPr>
                        <a:defRPr sz="1200">
                          <a:solidFill>
                            <a:srgbClr val="232323"/>
                          </a:solidFill>
                        </a:defRPr>
                      </a:pPr>
                      <a:r>
                        <a:t>Cricket</a:t>
                      </a:r>
                    </a:p>
                  </a:txBody>
                  <a:tcPr>
                    <a:solidFill>
                      <a:srgbClr val="F0F6FC"/>
                    </a:solidFill>
                  </a:tcPr>
                </a:tc>
                <a:tc>
                  <a:txBody>
                    <a:bodyPr/>
                    <a:lstStyle/>
                    <a:p>
                      <a:pPr>
                        <a:defRPr sz="1200">
                          <a:solidFill>
                            <a:srgbClr val="232323"/>
                          </a:solidFill>
                        </a:defRPr>
                      </a:pPr>
                      <a:r>
                        <a:t>English</a:t>
                      </a:r>
                    </a:p>
                  </a:txBody>
                  <a:tcPr>
                    <a:solidFill>
                      <a:srgbClr val="F0F6FC"/>
                    </a:solidFill>
                  </a:tcPr>
                </a:tc>
              </a:tr>
              <a:tr h="896112">
                <a:tc>
                  <a:txBody>
                    <a:bodyPr/>
                    <a:lstStyle/>
                    <a:p>
                      <a:pPr>
                        <a:defRPr sz="1200">
                          <a:solidFill>
                            <a:srgbClr val="232323"/>
                          </a:solidFill>
                        </a:defRPr>
                      </a:pPr>
                      <a:r>
                        <a:t>Aman</a:t>
                      </a:r>
                    </a:p>
                  </a:txBody>
                  <a:tcPr>
                    <a:solidFill>
                      <a:srgbClr val="FFFFFF"/>
                    </a:solidFill>
                  </a:tcPr>
                </a:tc>
                <a:tc>
                  <a:txBody>
                    <a:bodyPr/>
                    <a:lstStyle/>
                    <a:p>
                      <a:pPr>
                        <a:defRPr sz="1200">
                          <a:solidFill>
                            <a:srgbClr val="232323"/>
                          </a:solidFill>
                        </a:defRPr>
                      </a:pPr>
                      <a:r>
                        <a:t>Cricket</a:t>
                      </a:r>
                    </a:p>
                  </a:txBody>
                  <a:tcPr>
                    <a:solidFill>
                      <a:srgbClr val="FFFFFF"/>
                    </a:solidFill>
                  </a:tcPr>
                </a:tc>
                <a:tc>
                  <a:txBody>
                    <a:bodyPr/>
                    <a:lstStyle/>
                    <a:p>
                      <a:pPr>
                        <a:defRPr sz="1200">
                          <a:solidFill>
                            <a:srgbClr val="232323"/>
                          </a:solidFill>
                        </a:defRPr>
                      </a:pPr>
                      <a:r>
                        <a:t>Hindi</a:t>
                      </a:r>
                    </a:p>
                  </a:txBody>
                  <a:tcPr>
                    <a:solidFill>
                      <a:srgbClr val="FFFFFF"/>
                    </a:solidFill>
                  </a:tcPr>
                </a:tc>
              </a:tr>
              <a:tr h="896112">
                <a:tc>
                  <a:txBody>
                    <a:bodyPr/>
                    <a:lstStyle/>
                    <a:p>
                      <a:pPr>
                        <a:defRPr sz="1200">
                          <a:solidFill>
                            <a:srgbClr val="232323"/>
                          </a:solidFill>
                        </a:defRPr>
                      </a:pPr>
                      <a:r>
                        <a:t>Aman</a:t>
                      </a:r>
                    </a:p>
                  </a:txBody>
                  <a:tcPr>
                    <a:solidFill>
                      <a:srgbClr val="F0F6FC"/>
                    </a:solidFill>
                  </a:tcPr>
                </a:tc>
                <a:tc>
                  <a:txBody>
                    <a:bodyPr/>
                    <a:lstStyle/>
                    <a:p>
                      <a:pPr>
                        <a:defRPr sz="1200">
                          <a:solidFill>
                            <a:srgbClr val="232323"/>
                          </a:solidFill>
                        </a:defRPr>
                      </a:pPr>
                      <a:r>
                        <a:t>Music</a:t>
                      </a:r>
                    </a:p>
                  </a:txBody>
                  <a:tcPr>
                    <a:solidFill>
                      <a:srgbClr val="F0F6FC"/>
                    </a:solidFill>
                  </a:tcPr>
                </a:tc>
                <a:tc>
                  <a:txBody>
                    <a:bodyPr/>
                    <a:lstStyle/>
                    <a:p>
                      <a:pPr>
                        <a:defRPr sz="1200">
                          <a:solidFill>
                            <a:srgbClr val="232323"/>
                          </a:solidFill>
                        </a:defRPr>
                      </a:pPr>
                      <a:r>
                        <a:t>English</a:t>
                      </a:r>
                    </a:p>
                  </a:txBody>
                  <a:tcPr>
                    <a:solidFill>
                      <a:srgbClr val="F0F6FC"/>
                    </a:solidFill>
                  </a:tcPr>
                </a:tc>
              </a:tr>
              <a:tr h="896112">
                <a:tc>
                  <a:txBody>
                    <a:bodyPr/>
                    <a:lstStyle/>
                    <a:p>
                      <a:pPr>
                        <a:defRPr sz="1200">
                          <a:solidFill>
                            <a:srgbClr val="232323"/>
                          </a:solidFill>
                        </a:defRPr>
                      </a:pPr>
                      <a:r>
                        <a:t>Aman</a:t>
                      </a:r>
                    </a:p>
                  </a:txBody>
                  <a:tcPr>
                    <a:solidFill>
                      <a:srgbClr val="FFFFFF"/>
                    </a:solidFill>
                  </a:tcPr>
                </a:tc>
                <a:tc>
                  <a:txBody>
                    <a:bodyPr/>
                    <a:lstStyle/>
                    <a:p>
                      <a:pPr>
                        <a:defRPr sz="1200">
                          <a:solidFill>
                            <a:srgbClr val="232323"/>
                          </a:solidFill>
                        </a:defRPr>
                      </a:pPr>
                      <a:r>
                        <a:t>Music</a:t>
                      </a:r>
                    </a:p>
                  </a:txBody>
                  <a:tcPr>
                    <a:solidFill>
                      <a:srgbClr val="FFFFFF"/>
                    </a:solidFill>
                  </a:tcPr>
                </a:tc>
                <a:tc>
                  <a:txBody>
                    <a:bodyPr/>
                    <a:lstStyle/>
                    <a:p>
                      <a:pPr>
                        <a:defRPr sz="1200">
                          <a:solidFill>
                            <a:srgbClr val="232323"/>
                          </a:solidFill>
                        </a:defRPr>
                      </a:pPr>
                      <a:r>
                        <a:t>Hindi</a:t>
                      </a:r>
                    </a:p>
                  </a:txBody>
                  <a:tcPr>
                    <a:solidFill>
                      <a:srgbClr val="FFFFFF"/>
                    </a:solid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320040"/>
            <a:ext cx="11064240" cy="640080"/>
          </a:xfrm>
          <a:prstGeom prst="rect">
            <a:avLst/>
          </a:prstGeom>
          <a:noFill/>
        </p:spPr>
        <p:txBody>
          <a:bodyPr wrap="none">
            <a:spAutoFit/>
          </a:bodyPr>
          <a:lstStyle/>
          <a:p>
            <a:pPr>
              <a:defRPr sz="2800" b="1">
                <a:solidFill>
                  <a:srgbClr val="192D4B"/>
                </a:solidFill>
              </a:defRPr>
            </a:pPr>
            <a:r>
              <a:t>4NF — </a:t>
            </a:r>
            <a:r>
              <a:rPr/>
              <a:t>Multivalued</a:t>
            </a:r>
            <a:r>
              <a:t> Dependencies</a:t>
            </a:r>
          </a:p>
        </p:txBody>
      </p:sp>
      <p:sp>
        <p:nvSpPr>
          <p:cNvPr id="4" name="TextBox 3"/>
          <p:cNvSpPr txBox="1"/>
          <p:nvPr/>
        </p:nvSpPr>
        <p:spPr>
          <a:xfrm>
            <a:off x="731520" y="1417320"/>
            <a:ext cx="10227212" cy="2423740"/>
          </a:xfrm>
          <a:prstGeom prst="rect">
            <a:avLst/>
          </a:prstGeom>
          <a:noFill/>
        </p:spPr>
        <p:txBody>
          <a:bodyPr wrap="square">
            <a:spAutoFit/>
          </a:bodyPr>
          <a:lstStyle/>
          <a:p>
            <a:pPr>
              <a:spcAft>
                <a:spcPts val="900"/>
              </a:spcAft>
              <a:defRPr sz="1900">
                <a:solidFill>
                  <a:srgbClr val="232323"/>
                </a:solidFill>
              </a:defRPr>
            </a:pPr>
            <a:r>
              <a:t>4NF addresses independent </a:t>
            </a:r>
            <a:r>
              <a:rPr/>
              <a:t>multivalued</a:t>
            </a:r>
            <a:r>
              <a:t> facts that create cross-product redundancy.</a:t>
            </a:r>
          </a:p>
          <a:p>
            <a:pPr>
              <a:spcAft>
                <a:spcPts val="900"/>
              </a:spcAft>
              <a:defRPr sz="1900">
                <a:solidFill>
                  <a:srgbClr val="232323"/>
                </a:solidFill>
              </a:defRPr>
            </a:pPr>
            <a:r>
              <a:rPr/>
              <a:t>Multivalued</a:t>
            </a:r>
            <a:r>
              <a:t> dependency is written X →→ Y.</a:t>
            </a:r>
          </a:p>
          <a:p>
            <a:pPr>
              <a:spcAft>
                <a:spcPts val="900"/>
              </a:spcAft>
              <a:defRPr sz="1900">
                <a:solidFill>
                  <a:srgbClr val="232323"/>
                </a:solidFill>
              </a:defRPr>
            </a:pPr>
            <a:r>
              <a:t>Example: a student can have multiple hobbies and multiple languages independently.</a:t>
            </a:r>
          </a:p>
          <a:p>
            <a:pPr>
              <a:spcAft>
                <a:spcPts val="900"/>
              </a:spcAft>
              <a:defRPr sz="1900">
                <a:solidFill>
                  <a:srgbClr val="232323"/>
                </a:solidFill>
              </a:defRPr>
            </a:pPr>
            <a:r>
              <a:t>STUDENT(Student, Hobby, Language) creates combinations of every hobby with every language.</a:t>
            </a:r>
          </a:p>
          <a:p>
            <a:pPr>
              <a:spcAft>
                <a:spcPts val="900"/>
              </a:spcAft>
              <a:defRPr sz="1900">
                <a:solidFill>
                  <a:srgbClr val="232323"/>
                </a:solidFill>
              </a:defRPr>
            </a:pPr>
            <a:r>
              <a:t>Decompose into STUDENT_HOBBY(Student, Hobby) and STUDENT_LANGUAGE(Student, Language).</a:t>
            </a:r>
          </a:p>
          <a:p>
            <a:pPr>
              <a:spcAft>
                <a:spcPts val="900"/>
              </a:spcAft>
              <a:defRPr sz="1900">
                <a:solidFill>
                  <a:srgbClr val="232323"/>
                </a:solidFill>
              </a:defRPr>
            </a:pPr>
            <a:r>
              <a:t>Rule: for every non-trivial </a:t>
            </a:r>
            <a:r>
              <a:rPr/>
              <a:t>MVD </a:t>
            </a:r>
            <a:r>
              <a:rPr lang="en-US" dirty="0" smtClean="0"/>
              <a:t>  </a:t>
            </a:r>
            <a:r>
              <a:rPr smtClean="0"/>
              <a:t>X </a:t>
            </a:r>
            <a:r>
              <a:t>→→ Y, X should be a superkey.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320040"/>
            <a:ext cx="11064240" cy="640080"/>
          </a:xfrm>
          <a:prstGeom prst="rect">
            <a:avLst/>
          </a:prstGeom>
          <a:noFill/>
        </p:spPr>
        <p:txBody>
          <a:bodyPr wrap="none">
            <a:spAutoFit/>
          </a:bodyPr>
          <a:lstStyle/>
          <a:p>
            <a:pPr>
              <a:defRPr sz="2800" b="1">
                <a:solidFill>
                  <a:srgbClr val="192D4B"/>
                </a:solidFill>
              </a:defRPr>
            </a:pPr>
            <a:r>
              <a:t>5NF — Join Dependency</a:t>
            </a:r>
          </a:p>
        </p:txBody>
      </p:sp>
      <p:sp>
        <p:nvSpPr>
          <p:cNvPr id="4" name="TextBox 3"/>
          <p:cNvSpPr txBox="1"/>
          <p:nvPr/>
        </p:nvSpPr>
        <p:spPr>
          <a:xfrm>
            <a:off x="731520" y="1417320"/>
            <a:ext cx="10698480" cy="4937760"/>
          </a:xfrm>
          <a:prstGeom prst="rect">
            <a:avLst/>
          </a:prstGeom>
          <a:noFill/>
        </p:spPr>
        <p:txBody>
          <a:bodyPr wrap="square">
            <a:spAutoFit/>
          </a:bodyPr>
          <a:lstStyle/>
          <a:p>
            <a:pPr>
              <a:spcAft>
                <a:spcPts val="900"/>
              </a:spcAft>
              <a:defRPr sz="1900">
                <a:solidFill>
                  <a:srgbClr val="232323"/>
                </a:solidFill>
              </a:defRPr>
            </a:pPr>
            <a:r>
              <a:t>5NF (Project-Join Normal Form) deals with redundancy caused by join dependencies.</a:t>
            </a:r>
          </a:p>
          <a:p>
            <a:pPr>
              <a:spcAft>
                <a:spcPts val="900"/>
              </a:spcAft>
              <a:defRPr sz="1900">
                <a:solidFill>
                  <a:srgbClr val="232323"/>
                </a:solidFill>
              </a:defRPr>
            </a:pPr>
            <a:r>
              <a:t>It ensures a relation cannot be non-losslessly decomposed into smaller relations without introducing spurious information.</a:t>
            </a:r>
          </a:p>
          <a:p>
            <a:pPr>
              <a:spcAft>
                <a:spcPts val="900"/>
              </a:spcAft>
              <a:defRPr sz="1900">
                <a:solidFill>
                  <a:srgbClr val="232323"/>
                </a:solidFill>
              </a:defRPr>
            </a:pPr>
            <a:r>
              <a:t>It is mainly relevant to complex many-to-many-to-many relationships.</a:t>
            </a:r>
          </a:p>
          <a:p>
            <a:pPr>
              <a:spcAft>
                <a:spcPts val="900"/>
              </a:spcAft>
              <a:defRPr sz="1900">
                <a:solidFill>
                  <a:srgbClr val="232323"/>
                </a:solidFill>
              </a:defRPr>
            </a:pPr>
            <a:r>
              <a:t>5NF is less common in everyday application databases than 1NF–3NF/BCNF.</a:t>
            </a:r>
          </a:p>
          <a:p>
            <a:pPr>
              <a:spcAft>
                <a:spcPts val="900"/>
              </a:spcAft>
              <a:defRPr sz="1900">
                <a:solidFill>
                  <a:srgbClr val="232323"/>
                </a:solidFill>
              </a:defRPr>
            </a:pPr>
            <a:r>
              <a:t>Typical approach: decompose a relation into smaller projections when the business rules guarantee that the original relation can be reconstructed by joins.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320040"/>
            <a:ext cx="11064240" cy="640080"/>
          </a:xfrm>
          <a:prstGeom prst="rect">
            <a:avLst/>
          </a:prstGeom>
          <a:noFill/>
        </p:spPr>
        <p:txBody>
          <a:bodyPr wrap="none">
            <a:spAutoFit/>
          </a:bodyPr>
          <a:lstStyle/>
          <a:p>
            <a:pPr>
              <a:defRPr sz="2800" b="1">
                <a:solidFill>
                  <a:srgbClr val="192D4B"/>
                </a:solidFill>
              </a:defRPr>
            </a:pPr>
            <a:r>
              <a:t>Lossless Join Decomposition</a:t>
            </a:r>
          </a:p>
        </p:txBody>
      </p:sp>
      <p:sp>
        <p:nvSpPr>
          <p:cNvPr id="4" name="TextBox 3"/>
          <p:cNvSpPr txBox="1"/>
          <p:nvPr/>
        </p:nvSpPr>
        <p:spPr>
          <a:xfrm>
            <a:off x="731520" y="1417320"/>
            <a:ext cx="10698480" cy="4937760"/>
          </a:xfrm>
          <a:prstGeom prst="rect">
            <a:avLst/>
          </a:prstGeom>
          <a:noFill/>
        </p:spPr>
        <p:txBody>
          <a:bodyPr wrap="square">
            <a:spAutoFit/>
          </a:bodyPr>
          <a:lstStyle/>
          <a:p>
            <a:pPr>
              <a:spcAft>
                <a:spcPts val="900"/>
              </a:spcAft>
              <a:defRPr sz="1900">
                <a:solidFill>
                  <a:srgbClr val="232323"/>
                </a:solidFill>
              </a:defRPr>
            </a:pPr>
            <a:r>
              <a:t>A decomposition is lossless if joining the decomposed relations recreates exactly the original relation.</a:t>
            </a:r>
          </a:p>
          <a:p>
            <a:pPr>
              <a:spcAft>
                <a:spcPts val="900"/>
              </a:spcAft>
              <a:defRPr sz="1900">
                <a:solidFill>
                  <a:srgbClr val="232323"/>
                </a:solidFill>
              </a:defRPr>
            </a:pPr>
            <a:r>
              <a:t>Lossless decomposition prevents spurious tuples and information loss.</a:t>
            </a:r>
          </a:p>
          <a:p>
            <a:pPr>
              <a:spcAft>
                <a:spcPts val="900"/>
              </a:spcAft>
              <a:defRPr sz="1900">
                <a:solidFill>
                  <a:srgbClr val="232323"/>
                </a:solidFill>
              </a:defRPr>
            </a:pPr>
            <a:r>
              <a:t>Example: EMPLOYEE(Emp_ID, Emp_Name, Dept_ID, Dept_Name) → EMPLOYEE(Emp_ID, Emp_Name, Dept_ID) + DEPARTMENT(Dept_ID, Dept_Name).</a:t>
            </a:r>
          </a:p>
          <a:p>
            <a:pPr>
              <a:spcAft>
                <a:spcPts val="900"/>
              </a:spcAft>
              <a:defRPr sz="1900">
                <a:solidFill>
                  <a:srgbClr val="232323"/>
                </a:solidFill>
              </a:defRPr>
            </a:pPr>
            <a:r>
              <a:t>The common attribute Dept_ID is a key in DEPARTMENT, making the join lossless under the stated dependency.</a:t>
            </a:r>
          </a:p>
          <a:p>
            <a:pPr>
              <a:spcAft>
                <a:spcPts val="900"/>
              </a:spcAft>
              <a:defRPr sz="1900">
                <a:solidFill>
                  <a:srgbClr val="232323"/>
                </a:solidFill>
              </a:defRPr>
            </a:pPr>
            <a:r>
              <a:t>Always verify losslessness before accepting a decomposition.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320040"/>
            <a:ext cx="11064240" cy="640080"/>
          </a:xfrm>
          <a:prstGeom prst="rect">
            <a:avLst/>
          </a:prstGeom>
          <a:noFill/>
        </p:spPr>
        <p:txBody>
          <a:bodyPr wrap="none">
            <a:spAutoFit/>
          </a:bodyPr>
          <a:lstStyle/>
          <a:p>
            <a:pPr>
              <a:defRPr sz="2800" b="1">
                <a:solidFill>
                  <a:srgbClr val="192D4B"/>
                </a:solidFill>
              </a:defRPr>
            </a:pPr>
            <a:r>
              <a:t>Dependency Preservation</a:t>
            </a:r>
          </a:p>
        </p:txBody>
      </p:sp>
      <p:sp>
        <p:nvSpPr>
          <p:cNvPr id="4" name="TextBox 3"/>
          <p:cNvSpPr txBox="1"/>
          <p:nvPr/>
        </p:nvSpPr>
        <p:spPr>
          <a:xfrm>
            <a:off x="731520" y="1417320"/>
            <a:ext cx="10698480" cy="4937760"/>
          </a:xfrm>
          <a:prstGeom prst="rect">
            <a:avLst/>
          </a:prstGeom>
          <a:noFill/>
        </p:spPr>
        <p:txBody>
          <a:bodyPr wrap="square">
            <a:spAutoFit/>
          </a:bodyPr>
          <a:lstStyle/>
          <a:p>
            <a:pPr>
              <a:spcAft>
                <a:spcPts val="900"/>
              </a:spcAft>
              <a:defRPr sz="1900">
                <a:solidFill>
                  <a:srgbClr val="232323"/>
                </a:solidFill>
              </a:defRPr>
            </a:pPr>
            <a:r>
              <a:t>A decomposition is dependency-preserving if the original functional dependencies can be enforced by checking the decomposed relations without joining them.</a:t>
            </a:r>
          </a:p>
          <a:p>
            <a:pPr>
              <a:spcAft>
                <a:spcPts val="900"/>
              </a:spcAft>
              <a:defRPr sz="1900">
                <a:solidFill>
                  <a:srgbClr val="232323"/>
                </a:solidFill>
              </a:defRPr>
            </a:pPr>
            <a:r>
              <a:t>Example: Emp_ID → Emp_Name and Dept_ID → Dept_Name are directly enforceable in their respective tables.</a:t>
            </a:r>
          </a:p>
          <a:p>
            <a:pPr>
              <a:spcAft>
                <a:spcPts val="900"/>
              </a:spcAft>
              <a:defRPr sz="1900">
                <a:solidFill>
                  <a:srgbClr val="232323"/>
                </a:solidFill>
              </a:defRPr>
            </a:pPr>
            <a:r>
              <a:t>Dependency preservation simplifies constraint checking and can improve practical database performance.</a:t>
            </a:r>
          </a:p>
          <a:p>
            <a:pPr>
              <a:spcAft>
                <a:spcPts val="900"/>
              </a:spcAft>
              <a:defRPr sz="1900">
                <a:solidFill>
                  <a:srgbClr val="232323"/>
                </a:solidFill>
              </a:defRPr>
            </a:pPr>
            <a:r>
              <a:t>BCNF decomposition may not always preserve all dependencies; 3NF synthesis is often preferred when preservation is important.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320040"/>
            <a:ext cx="11064240" cy="640080"/>
          </a:xfrm>
          <a:prstGeom prst="rect">
            <a:avLst/>
          </a:prstGeom>
          <a:noFill/>
        </p:spPr>
        <p:txBody>
          <a:bodyPr wrap="none">
            <a:spAutoFit/>
          </a:bodyPr>
          <a:lstStyle/>
          <a:p>
            <a:pPr>
              <a:defRPr sz="2800" b="1">
                <a:solidFill>
                  <a:srgbClr val="192D4B"/>
                </a:solidFill>
              </a:defRPr>
            </a:pPr>
            <a:r>
              <a:t>Complete Normalization Workflow</a:t>
            </a:r>
          </a:p>
        </p:txBody>
      </p:sp>
      <p:graphicFrame>
        <p:nvGraphicFramePr>
          <p:cNvPr id="4" name="Table 3"/>
          <p:cNvGraphicFramePr>
            <a:graphicFrameLocks noGrp="1"/>
          </p:cNvGraphicFramePr>
          <p:nvPr/>
        </p:nvGraphicFramePr>
        <p:xfrm>
          <a:off x="502920" y="1417320"/>
          <a:ext cx="9509760" cy="4480560"/>
        </p:xfrm>
        <a:graphic>
          <a:graphicData uri="http://schemas.openxmlformats.org/drawingml/2006/table">
            <a:tbl>
              <a:tblPr firstRow="1" bandRow="1">
                <a:tableStyleId>{5C22544A-7EE6-4342-B048-85BDC9FD1C3A}</a:tableStyleId>
              </a:tblPr>
              <a:tblGrid>
                <a:gridCol w="1280160"/>
                <a:gridCol w="8229600"/>
              </a:tblGrid>
              <a:tr h="407323">
                <a:tc>
                  <a:txBody>
                    <a:bodyPr/>
                    <a:lstStyle/>
                    <a:p>
                      <a:pPr>
                        <a:defRPr sz="1300" b="1">
                          <a:solidFill>
                            <a:srgbClr val="FFFFFF"/>
                          </a:solidFill>
                        </a:defRPr>
                      </a:pPr>
                      <a:r>
                        <a:t>Step</a:t>
                      </a:r>
                    </a:p>
                  </a:txBody>
                  <a:tcPr>
                    <a:solidFill>
                      <a:srgbClr val="192D4B"/>
                    </a:solidFill>
                  </a:tcPr>
                </a:tc>
                <a:tc>
                  <a:txBody>
                    <a:bodyPr/>
                    <a:lstStyle/>
                    <a:p>
                      <a:pPr>
                        <a:defRPr sz="1300" b="1">
                          <a:solidFill>
                            <a:srgbClr val="FFFFFF"/>
                          </a:solidFill>
                        </a:defRPr>
                      </a:pPr>
                      <a:r>
                        <a:t>Action</a:t>
                      </a:r>
                    </a:p>
                  </a:txBody>
                  <a:tcPr>
                    <a:solidFill>
                      <a:srgbClr val="192D4B"/>
                    </a:solidFill>
                  </a:tcPr>
                </a:tc>
              </a:tr>
              <a:tr h="407323">
                <a:tc>
                  <a:txBody>
                    <a:bodyPr/>
                    <a:lstStyle/>
                    <a:p>
                      <a:pPr>
                        <a:defRPr sz="1200">
                          <a:solidFill>
                            <a:srgbClr val="232323"/>
                          </a:solidFill>
                        </a:defRPr>
                      </a:pPr>
                      <a:r>
                        <a:t>1</a:t>
                      </a:r>
                    </a:p>
                  </a:txBody>
                  <a:tcPr>
                    <a:solidFill>
                      <a:srgbClr val="F0F6FC"/>
                    </a:solidFill>
                  </a:tcPr>
                </a:tc>
                <a:tc>
                  <a:txBody>
                    <a:bodyPr/>
                    <a:lstStyle/>
                    <a:p>
                      <a:pPr>
                        <a:defRPr sz="1200">
                          <a:solidFill>
                            <a:srgbClr val="232323"/>
                          </a:solidFill>
                        </a:defRPr>
                      </a:pPr>
                      <a:r>
                        <a:t>Identify attributes and business rules.</a:t>
                      </a:r>
                    </a:p>
                  </a:txBody>
                  <a:tcPr>
                    <a:solidFill>
                      <a:srgbClr val="F0F6FC"/>
                    </a:solidFill>
                  </a:tcPr>
                </a:tc>
              </a:tr>
              <a:tr h="407323">
                <a:tc>
                  <a:txBody>
                    <a:bodyPr/>
                    <a:lstStyle/>
                    <a:p>
                      <a:pPr>
                        <a:defRPr sz="1200">
                          <a:solidFill>
                            <a:srgbClr val="232323"/>
                          </a:solidFill>
                        </a:defRPr>
                      </a:pPr>
                      <a:r>
                        <a:t>2</a:t>
                      </a:r>
                    </a:p>
                  </a:txBody>
                  <a:tcPr>
                    <a:solidFill>
                      <a:srgbClr val="FFFFFF"/>
                    </a:solidFill>
                  </a:tcPr>
                </a:tc>
                <a:tc>
                  <a:txBody>
                    <a:bodyPr/>
                    <a:lstStyle/>
                    <a:p>
                      <a:pPr>
                        <a:defRPr sz="1200">
                          <a:solidFill>
                            <a:srgbClr val="232323"/>
                          </a:solidFill>
                        </a:defRPr>
                      </a:pPr>
                      <a:r>
                        <a:t>Find candidate keys.</a:t>
                      </a:r>
                    </a:p>
                  </a:txBody>
                  <a:tcPr>
                    <a:solidFill>
                      <a:srgbClr val="FFFFFF"/>
                    </a:solidFill>
                  </a:tcPr>
                </a:tc>
              </a:tr>
              <a:tr h="407323">
                <a:tc>
                  <a:txBody>
                    <a:bodyPr/>
                    <a:lstStyle/>
                    <a:p>
                      <a:pPr>
                        <a:defRPr sz="1200">
                          <a:solidFill>
                            <a:srgbClr val="232323"/>
                          </a:solidFill>
                        </a:defRPr>
                      </a:pPr>
                      <a:r>
                        <a:t>3</a:t>
                      </a:r>
                    </a:p>
                  </a:txBody>
                  <a:tcPr>
                    <a:solidFill>
                      <a:srgbClr val="F0F6FC"/>
                    </a:solidFill>
                  </a:tcPr>
                </a:tc>
                <a:tc>
                  <a:txBody>
                    <a:bodyPr/>
                    <a:lstStyle/>
                    <a:p>
                      <a:pPr>
                        <a:defRPr sz="1200">
                          <a:solidFill>
                            <a:srgbClr val="232323"/>
                          </a:solidFill>
                        </a:defRPr>
                      </a:pPr>
                      <a:r>
                        <a:t>List functional dependencies.</a:t>
                      </a:r>
                    </a:p>
                  </a:txBody>
                  <a:tcPr>
                    <a:solidFill>
                      <a:srgbClr val="F0F6FC"/>
                    </a:solidFill>
                  </a:tcPr>
                </a:tc>
              </a:tr>
              <a:tr h="407323">
                <a:tc>
                  <a:txBody>
                    <a:bodyPr/>
                    <a:lstStyle/>
                    <a:p>
                      <a:pPr>
                        <a:defRPr sz="1200">
                          <a:solidFill>
                            <a:srgbClr val="232323"/>
                          </a:solidFill>
                        </a:defRPr>
                      </a:pPr>
                      <a:r>
                        <a:t>4</a:t>
                      </a:r>
                    </a:p>
                  </a:txBody>
                  <a:tcPr>
                    <a:solidFill>
                      <a:srgbClr val="FFFFFF"/>
                    </a:solidFill>
                  </a:tcPr>
                </a:tc>
                <a:tc>
                  <a:txBody>
                    <a:bodyPr/>
                    <a:lstStyle/>
                    <a:p>
                      <a:pPr>
                        <a:defRPr sz="1200">
                          <a:solidFill>
                            <a:srgbClr val="232323"/>
                          </a:solidFill>
                        </a:defRPr>
                      </a:pPr>
                      <a:r>
                        <a:t>Convert to 1NF (atomic values).</a:t>
                      </a:r>
                    </a:p>
                  </a:txBody>
                  <a:tcPr>
                    <a:solidFill>
                      <a:srgbClr val="FFFFFF"/>
                    </a:solidFill>
                  </a:tcPr>
                </a:tc>
              </a:tr>
              <a:tr h="407323">
                <a:tc>
                  <a:txBody>
                    <a:bodyPr/>
                    <a:lstStyle/>
                    <a:p>
                      <a:pPr>
                        <a:defRPr sz="1200">
                          <a:solidFill>
                            <a:srgbClr val="232323"/>
                          </a:solidFill>
                        </a:defRPr>
                      </a:pPr>
                      <a:r>
                        <a:t>5</a:t>
                      </a:r>
                    </a:p>
                  </a:txBody>
                  <a:tcPr>
                    <a:solidFill>
                      <a:srgbClr val="F0F6FC"/>
                    </a:solidFill>
                  </a:tcPr>
                </a:tc>
                <a:tc>
                  <a:txBody>
                    <a:bodyPr/>
                    <a:lstStyle/>
                    <a:p>
                      <a:pPr>
                        <a:defRPr sz="1200">
                          <a:solidFill>
                            <a:srgbClr val="232323"/>
                          </a:solidFill>
                        </a:defRPr>
                      </a:pPr>
                      <a:r>
                        <a:t>Remove partial dependencies → 2NF.</a:t>
                      </a:r>
                    </a:p>
                  </a:txBody>
                  <a:tcPr>
                    <a:solidFill>
                      <a:srgbClr val="F0F6FC"/>
                    </a:solidFill>
                  </a:tcPr>
                </a:tc>
              </a:tr>
              <a:tr h="407323">
                <a:tc>
                  <a:txBody>
                    <a:bodyPr/>
                    <a:lstStyle/>
                    <a:p>
                      <a:pPr>
                        <a:defRPr sz="1200">
                          <a:solidFill>
                            <a:srgbClr val="232323"/>
                          </a:solidFill>
                        </a:defRPr>
                      </a:pPr>
                      <a:r>
                        <a:t>6</a:t>
                      </a:r>
                    </a:p>
                  </a:txBody>
                  <a:tcPr>
                    <a:solidFill>
                      <a:srgbClr val="FFFFFF"/>
                    </a:solidFill>
                  </a:tcPr>
                </a:tc>
                <a:tc>
                  <a:txBody>
                    <a:bodyPr/>
                    <a:lstStyle/>
                    <a:p>
                      <a:pPr>
                        <a:defRPr sz="1200">
                          <a:solidFill>
                            <a:srgbClr val="232323"/>
                          </a:solidFill>
                        </a:defRPr>
                      </a:pPr>
                      <a:r>
                        <a:t>Remove transitive dependencies → 3NF.</a:t>
                      </a:r>
                    </a:p>
                  </a:txBody>
                  <a:tcPr>
                    <a:solidFill>
                      <a:srgbClr val="FFFFFF"/>
                    </a:solidFill>
                  </a:tcPr>
                </a:tc>
              </a:tr>
              <a:tr h="407323">
                <a:tc>
                  <a:txBody>
                    <a:bodyPr/>
                    <a:lstStyle/>
                    <a:p>
                      <a:pPr>
                        <a:defRPr sz="1200">
                          <a:solidFill>
                            <a:srgbClr val="232323"/>
                          </a:solidFill>
                        </a:defRPr>
                      </a:pPr>
                      <a:r>
                        <a:t>7</a:t>
                      </a:r>
                    </a:p>
                  </a:txBody>
                  <a:tcPr>
                    <a:solidFill>
                      <a:srgbClr val="F0F6FC"/>
                    </a:solidFill>
                  </a:tcPr>
                </a:tc>
                <a:tc>
                  <a:txBody>
                    <a:bodyPr/>
                    <a:lstStyle/>
                    <a:p>
                      <a:pPr>
                        <a:defRPr sz="1200">
                          <a:solidFill>
                            <a:srgbClr val="232323"/>
                          </a:solidFill>
                        </a:defRPr>
                      </a:pPr>
                      <a:r>
                        <a:t>Check BCNF if stronger normalization is required.</a:t>
                      </a:r>
                    </a:p>
                  </a:txBody>
                  <a:tcPr>
                    <a:solidFill>
                      <a:srgbClr val="F0F6FC"/>
                    </a:solidFill>
                  </a:tcPr>
                </a:tc>
              </a:tr>
              <a:tr h="407323">
                <a:tc>
                  <a:txBody>
                    <a:bodyPr/>
                    <a:lstStyle/>
                    <a:p>
                      <a:pPr>
                        <a:defRPr sz="1200">
                          <a:solidFill>
                            <a:srgbClr val="232323"/>
                          </a:solidFill>
                        </a:defRPr>
                      </a:pPr>
                      <a:r>
                        <a:t>8</a:t>
                      </a:r>
                    </a:p>
                  </a:txBody>
                  <a:tcPr>
                    <a:solidFill>
                      <a:srgbClr val="FFFFFF"/>
                    </a:solidFill>
                  </a:tcPr>
                </a:tc>
                <a:tc>
                  <a:txBody>
                    <a:bodyPr/>
                    <a:lstStyle/>
                    <a:p>
                      <a:pPr>
                        <a:defRPr sz="1200">
                          <a:solidFill>
                            <a:srgbClr val="232323"/>
                          </a:solidFill>
                        </a:defRPr>
                      </a:pPr>
                      <a:r>
                        <a:t>Check 4NF/5NF for MVDs or join dependencies.</a:t>
                      </a:r>
                    </a:p>
                  </a:txBody>
                  <a:tcPr>
                    <a:solidFill>
                      <a:srgbClr val="FFFFFF"/>
                    </a:solidFill>
                  </a:tcPr>
                </a:tc>
              </a:tr>
              <a:tr h="407323">
                <a:tc>
                  <a:txBody>
                    <a:bodyPr/>
                    <a:lstStyle/>
                    <a:p>
                      <a:pPr>
                        <a:defRPr sz="1200">
                          <a:solidFill>
                            <a:srgbClr val="232323"/>
                          </a:solidFill>
                        </a:defRPr>
                      </a:pPr>
                      <a:r>
                        <a:t>9</a:t>
                      </a:r>
                    </a:p>
                  </a:txBody>
                  <a:tcPr>
                    <a:solidFill>
                      <a:srgbClr val="F0F6FC"/>
                    </a:solidFill>
                  </a:tcPr>
                </a:tc>
                <a:tc>
                  <a:txBody>
                    <a:bodyPr/>
                    <a:lstStyle/>
                    <a:p>
                      <a:pPr>
                        <a:defRPr sz="1200">
                          <a:solidFill>
                            <a:srgbClr val="232323"/>
                          </a:solidFill>
                        </a:defRPr>
                      </a:pPr>
                      <a:r>
                        <a:t>Verify lossless join and dependency preservation.</a:t>
                      </a:r>
                    </a:p>
                  </a:txBody>
                  <a:tcPr>
                    <a:solidFill>
                      <a:srgbClr val="F0F6FC"/>
                    </a:solidFill>
                  </a:tcPr>
                </a:tc>
              </a:tr>
              <a:tr h="407330">
                <a:tc>
                  <a:txBody>
                    <a:bodyPr/>
                    <a:lstStyle/>
                    <a:p>
                      <a:pPr>
                        <a:defRPr sz="1200">
                          <a:solidFill>
                            <a:srgbClr val="232323"/>
                          </a:solidFill>
                        </a:defRPr>
                      </a:pPr>
                      <a:r>
                        <a:t>10</a:t>
                      </a:r>
                    </a:p>
                  </a:txBody>
                  <a:tcPr>
                    <a:solidFill>
                      <a:srgbClr val="FFFFFF"/>
                    </a:solidFill>
                  </a:tcPr>
                </a:tc>
                <a:tc>
                  <a:txBody>
                    <a:bodyPr/>
                    <a:lstStyle/>
                    <a:p>
                      <a:pPr>
                        <a:defRPr sz="1200">
                          <a:solidFill>
                            <a:srgbClr val="232323"/>
                          </a:solidFill>
                        </a:defRPr>
                      </a:pPr>
                      <a:r>
                        <a:t>Choose practical stopping point; consider controlled denormalization if justified.</a:t>
                      </a:r>
                    </a:p>
                  </a:txBody>
                  <a:tcPr>
                    <a:solidFill>
                      <a:srgbClr val="FFFFFF"/>
                    </a:solidFill>
                  </a:tcPr>
                </a:tc>
              </a:tr>
            </a:tbl>
          </a:graphicData>
        </a:graphic>
      </p:graphicFrame>
      <p:sp>
        <p:nvSpPr>
          <p:cNvPr id="5" name="TextBox 4"/>
          <p:cNvSpPr txBox="1"/>
          <p:nvPr/>
        </p:nvSpPr>
        <p:spPr>
          <a:xfrm>
            <a:off x="10789920" y="6473952"/>
            <a:ext cx="914400" cy="228600"/>
          </a:xfrm>
          <a:prstGeom prst="rect">
            <a:avLst/>
          </a:prstGeom>
          <a:noFill/>
        </p:spPr>
        <p:txBody>
          <a:bodyPr wrap="none">
            <a:spAutoFit/>
          </a:bodyPr>
          <a:lstStyle/>
          <a:p>
            <a:pPr algn="r">
              <a:defRPr sz="900">
                <a:solidFill>
                  <a:srgbClr val="787878"/>
                </a:solidFill>
              </a:defRPr>
            </a:pPr>
            <a:r>
              <a:t>24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320040"/>
            <a:ext cx="11064240" cy="640080"/>
          </a:xfrm>
          <a:prstGeom prst="rect">
            <a:avLst/>
          </a:prstGeom>
          <a:noFill/>
        </p:spPr>
        <p:txBody>
          <a:bodyPr wrap="none">
            <a:spAutoFit/>
          </a:bodyPr>
          <a:lstStyle/>
          <a:p>
            <a:pPr>
              <a:defRPr sz="2800" b="1">
                <a:solidFill>
                  <a:srgbClr val="192D4B"/>
                </a:solidFill>
              </a:defRPr>
            </a:pPr>
            <a:r>
              <a:t>Worked Example — From Unnormalized to 3NF</a:t>
            </a:r>
          </a:p>
        </p:txBody>
      </p:sp>
      <p:sp>
        <p:nvSpPr>
          <p:cNvPr id="4" name="TextBox 3"/>
          <p:cNvSpPr txBox="1"/>
          <p:nvPr/>
        </p:nvSpPr>
        <p:spPr>
          <a:xfrm>
            <a:off x="731520" y="1417320"/>
            <a:ext cx="10698480" cy="4937760"/>
          </a:xfrm>
          <a:prstGeom prst="rect">
            <a:avLst/>
          </a:prstGeom>
          <a:noFill/>
        </p:spPr>
        <p:txBody>
          <a:bodyPr wrap="square">
            <a:spAutoFit/>
          </a:bodyPr>
          <a:lstStyle/>
          <a:p>
            <a:pPr>
              <a:spcAft>
                <a:spcPts val="900"/>
              </a:spcAft>
              <a:defRPr sz="1900">
                <a:solidFill>
                  <a:srgbClr val="232323"/>
                </a:solidFill>
              </a:defRPr>
            </a:pPr>
            <a:r>
              <a:t>UNF: ORDER(Order_ID, Customer, Customer_Phone, Product_ID, Product_Name, Qty)</a:t>
            </a:r>
          </a:p>
          <a:p>
            <a:pPr>
              <a:spcAft>
                <a:spcPts val="900"/>
              </a:spcAft>
              <a:defRPr sz="1900">
                <a:solidFill>
                  <a:srgbClr val="232323"/>
                </a:solidFill>
              </a:defRPr>
            </a:pPr>
            <a:r>
              <a:t>1NF: one product per row; atomic values.</a:t>
            </a:r>
          </a:p>
          <a:p>
            <a:pPr>
              <a:spcAft>
                <a:spcPts val="900"/>
              </a:spcAft>
              <a:defRPr sz="1900">
                <a:solidFill>
                  <a:srgbClr val="232323"/>
                </a:solidFill>
              </a:defRPr>
            </a:pPr>
            <a:r>
              <a:t>Assume key = {Order_ID, Product_ID}.</a:t>
            </a:r>
          </a:p>
          <a:p>
            <a:pPr>
              <a:spcAft>
                <a:spcPts val="900"/>
              </a:spcAft>
              <a:defRPr sz="1900">
                <a:solidFill>
                  <a:srgbClr val="232323"/>
                </a:solidFill>
              </a:defRPr>
            </a:pPr>
            <a:r>
              <a:t>2NF: CUSTOMER/ORDER facts and PRODUCT facts are separated from line-item facts.</a:t>
            </a:r>
          </a:p>
          <a:p>
            <a:pPr>
              <a:spcAft>
                <a:spcPts val="900"/>
              </a:spcAft>
              <a:defRPr sz="1900">
                <a:solidFill>
                  <a:srgbClr val="232323"/>
                </a:solidFill>
              </a:defRPr>
            </a:pPr>
            <a:r>
              <a:t>3NF: if Customer_ID → Customer_Name, Customer_Phone, store customer details in CUSTOMER.</a:t>
            </a:r>
          </a:p>
          <a:p>
            <a:pPr>
              <a:spcAft>
                <a:spcPts val="900"/>
              </a:spcAft>
              <a:defRPr sz="1900">
                <a:solidFill>
                  <a:srgbClr val="232323"/>
                </a:solidFill>
              </a:defRPr>
            </a:pPr>
            <a:r>
              <a:t>Final design: CUSTOMER, PRODUCT, ORDERS, ORDER_ITEM.</a:t>
            </a:r>
          </a:p>
          <a:p>
            <a:pPr>
              <a:spcAft>
                <a:spcPts val="900"/>
              </a:spcAft>
              <a:defRPr sz="1900">
                <a:solidFill>
                  <a:srgbClr val="232323"/>
                </a:solidFill>
              </a:defRPr>
            </a:pPr>
            <a:r>
              <a:t>This design stores each fact once and avoids common insertion, update and deletion anomalies.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320040"/>
            <a:ext cx="11064240" cy="640080"/>
          </a:xfrm>
          <a:prstGeom prst="rect">
            <a:avLst/>
          </a:prstGeom>
          <a:noFill/>
        </p:spPr>
        <p:txBody>
          <a:bodyPr wrap="none">
            <a:spAutoFit/>
          </a:bodyPr>
          <a:lstStyle/>
          <a:p>
            <a:pPr>
              <a:defRPr sz="2800" b="1">
                <a:solidFill>
                  <a:srgbClr val="192D4B"/>
                </a:solidFill>
              </a:defRPr>
            </a:pPr>
            <a:r>
              <a:t>Final 3NF Design — Order System</a:t>
            </a:r>
          </a:p>
        </p:txBody>
      </p:sp>
      <p:graphicFrame>
        <p:nvGraphicFramePr>
          <p:cNvPr id="4" name="Table 3"/>
          <p:cNvGraphicFramePr>
            <a:graphicFrameLocks noGrp="1"/>
          </p:cNvGraphicFramePr>
          <p:nvPr/>
        </p:nvGraphicFramePr>
        <p:xfrm>
          <a:off x="502920" y="1417320"/>
          <a:ext cx="10515600" cy="4480560"/>
        </p:xfrm>
        <a:graphic>
          <a:graphicData uri="http://schemas.openxmlformats.org/drawingml/2006/table">
            <a:tbl>
              <a:tblPr firstRow="1" bandRow="1">
                <a:tableStyleId>{5C22544A-7EE6-4342-B048-85BDC9FD1C3A}</a:tableStyleId>
              </a:tblPr>
              <a:tblGrid>
                <a:gridCol w="2468880"/>
                <a:gridCol w="2743200"/>
                <a:gridCol w="5303520"/>
              </a:tblGrid>
              <a:tr h="896112">
                <a:tc>
                  <a:txBody>
                    <a:bodyPr/>
                    <a:lstStyle/>
                    <a:p>
                      <a:pPr>
                        <a:defRPr sz="1300" b="1">
                          <a:solidFill>
                            <a:srgbClr val="FFFFFF"/>
                          </a:solidFill>
                        </a:defRPr>
                      </a:pPr>
                      <a:r>
                        <a:t>Table</a:t>
                      </a:r>
                    </a:p>
                  </a:txBody>
                  <a:tcPr>
                    <a:solidFill>
                      <a:srgbClr val="192D4B"/>
                    </a:solidFill>
                  </a:tcPr>
                </a:tc>
                <a:tc>
                  <a:txBody>
                    <a:bodyPr/>
                    <a:lstStyle/>
                    <a:p>
                      <a:pPr>
                        <a:defRPr sz="1300" b="1">
                          <a:solidFill>
                            <a:srgbClr val="FFFFFF"/>
                          </a:solidFill>
                        </a:defRPr>
                      </a:pPr>
                      <a:r>
                        <a:t>Primary Key</a:t>
                      </a:r>
                    </a:p>
                  </a:txBody>
                  <a:tcPr>
                    <a:solidFill>
                      <a:srgbClr val="192D4B"/>
                    </a:solidFill>
                  </a:tcPr>
                </a:tc>
                <a:tc>
                  <a:txBody>
                    <a:bodyPr/>
                    <a:lstStyle/>
                    <a:p>
                      <a:pPr>
                        <a:defRPr sz="1300" b="1">
                          <a:solidFill>
                            <a:srgbClr val="FFFFFF"/>
                          </a:solidFill>
                        </a:defRPr>
                      </a:pPr>
                      <a:r>
                        <a:t>Important attributes</a:t>
                      </a:r>
                    </a:p>
                  </a:txBody>
                  <a:tcPr>
                    <a:solidFill>
                      <a:srgbClr val="192D4B"/>
                    </a:solidFill>
                  </a:tcPr>
                </a:tc>
              </a:tr>
              <a:tr h="896112">
                <a:tc>
                  <a:txBody>
                    <a:bodyPr/>
                    <a:lstStyle/>
                    <a:p>
                      <a:pPr>
                        <a:defRPr sz="1200">
                          <a:solidFill>
                            <a:srgbClr val="232323"/>
                          </a:solidFill>
                        </a:defRPr>
                      </a:pPr>
                      <a:r>
                        <a:t>CUSTOMER</a:t>
                      </a:r>
                    </a:p>
                  </a:txBody>
                  <a:tcPr>
                    <a:solidFill>
                      <a:srgbClr val="F0F6FC"/>
                    </a:solidFill>
                  </a:tcPr>
                </a:tc>
                <a:tc>
                  <a:txBody>
                    <a:bodyPr/>
                    <a:lstStyle/>
                    <a:p>
                      <a:pPr>
                        <a:defRPr sz="1200">
                          <a:solidFill>
                            <a:srgbClr val="232323"/>
                          </a:solidFill>
                        </a:defRPr>
                      </a:pPr>
                      <a:r>
                        <a:t>Customer_ID</a:t>
                      </a:r>
                    </a:p>
                  </a:txBody>
                  <a:tcPr>
                    <a:solidFill>
                      <a:srgbClr val="F0F6FC"/>
                    </a:solidFill>
                  </a:tcPr>
                </a:tc>
                <a:tc>
                  <a:txBody>
                    <a:bodyPr/>
                    <a:lstStyle/>
                    <a:p>
                      <a:pPr>
                        <a:defRPr sz="1200">
                          <a:solidFill>
                            <a:srgbClr val="232323"/>
                          </a:solidFill>
                        </a:defRPr>
                      </a:pPr>
                      <a:r>
                        <a:t>Customer_Name, Customer_Phone</a:t>
                      </a:r>
                    </a:p>
                  </a:txBody>
                  <a:tcPr>
                    <a:solidFill>
                      <a:srgbClr val="F0F6FC"/>
                    </a:solidFill>
                  </a:tcPr>
                </a:tc>
              </a:tr>
              <a:tr h="896112">
                <a:tc>
                  <a:txBody>
                    <a:bodyPr/>
                    <a:lstStyle/>
                    <a:p>
                      <a:pPr>
                        <a:defRPr sz="1200">
                          <a:solidFill>
                            <a:srgbClr val="232323"/>
                          </a:solidFill>
                        </a:defRPr>
                      </a:pPr>
                      <a:r>
                        <a:t>PRODUCT</a:t>
                      </a:r>
                    </a:p>
                  </a:txBody>
                  <a:tcPr>
                    <a:solidFill>
                      <a:srgbClr val="FFFFFF"/>
                    </a:solidFill>
                  </a:tcPr>
                </a:tc>
                <a:tc>
                  <a:txBody>
                    <a:bodyPr/>
                    <a:lstStyle/>
                    <a:p>
                      <a:pPr>
                        <a:defRPr sz="1200">
                          <a:solidFill>
                            <a:srgbClr val="232323"/>
                          </a:solidFill>
                        </a:defRPr>
                      </a:pPr>
                      <a:r>
                        <a:t>Product_ID</a:t>
                      </a:r>
                    </a:p>
                  </a:txBody>
                  <a:tcPr>
                    <a:solidFill>
                      <a:srgbClr val="FFFFFF"/>
                    </a:solidFill>
                  </a:tcPr>
                </a:tc>
                <a:tc>
                  <a:txBody>
                    <a:bodyPr/>
                    <a:lstStyle/>
                    <a:p>
                      <a:pPr>
                        <a:defRPr sz="1200">
                          <a:solidFill>
                            <a:srgbClr val="232323"/>
                          </a:solidFill>
                        </a:defRPr>
                      </a:pPr>
                      <a:r>
                        <a:t>Product_Name, Unit_Price</a:t>
                      </a:r>
                    </a:p>
                  </a:txBody>
                  <a:tcPr>
                    <a:solidFill>
                      <a:srgbClr val="FFFFFF"/>
                    </a:solidFill>
                  </a:tcPr>
                </a:tc>
              </a:tr>
              <a:tr h="896112">
                <a:tc>
                  <a:txBody>
                    <a:bodyPr/>
                    <a:lstStyle/>
                    <a:p>
                      <a:pPr>
                        <a:defRPr sz="1200">
                          <a:solidFill>
                            <a:srgbClr val="232323"/>
                          </a:solidFill>
                        </a:defRPr>
                      </a:pPr>
                      <a:r>
                        <a:t>ORDERS</a:t>
                      </a:r>
                    </a:p>
                  </a:txBody>
                  <a:tcPr>
                    <a:solidFill>
                      <a:srgbClr val="F0F6FC"/>
                    </a:solidFill>
                  </a:tcPr>
                </a:tc>
                <a:tc>
                  <a:txBody>
                    <a:bodyPr/>
                    <a:lstStyle/>
                    <a:p>
                      <a:pPr>
                        <a:defRPr sz="1200">
                          <a:solidFill>
                            <a:srgbClr val="232323"/>
                          </a:solidFill>
                        </a:defRPr>
                      </a:pPr>
                      <a:r>
                        <a:t>Order_ID</a:t>
                      </a:r>
                    </a:p>
                  </a:txBody>
                  <a:tcPr>
                    <a:solidFill>
                      <a:srgbClr val="F0F6FC"/>
                    </a:solidFill>
                  </a:tcPr>
                </a:tc>
                <a:tc>
                  <a:txBody>
                    <a:bodyPr/>
                    <a:lstStyle/>
                    <a:p>
                      <a:pPr>
                        <a:defRPr sz="1200">
                          <a:solidFill>
                            <a:srgbClr val="232323"/>
                          </a:solidFill>
                        </a:defRPr>
                      </a:pPr>
                      <a:r>
                        <a:t>Customer_ID, Order_Date</a:t>
                      </a:r>
                    </a:p>
                  </a:txBody>
                  <a:tcPr>
                    <a:solidFill>
                      <a:srgbClr val="F0F6FC"/>
                    </a:solidFill>
                  </a:tcPr>
                </a:tc>
              </a:tr>
              <a:tr h="896112">
                <a:tc>
                  <a:txBody>
                    <a:bodyPr/>
                    <a:lstStyle/>
                    <a:p>
                      <a:pPr>
                        <a:defRPr sz="1200">
                          <a:solidFill>
                            <a:srgbClr val="232323"/>
                          </a:solidFill>
                        </a:defRPr>
                      </a:pPr>
                      <a:r>
                        <a:t>ORDER_ITEM</a:t>
                      </a:r>
                    </a:p>
                  </a:txBody>
                  <a:tcPr>
                    <a:solidFill>
                      <a:srgbClr val="FFFFFF"/>
                    </a:solidFill>
                  </a:tcPr>
                </a:tc>
                <a:tc>
                  <a:txBody>
                    <a:bodyPr/>
                    <a:lstStyle/>
                    <a:p>
                      <a:pPr>
                        <a:defRPr sz="1200">
                          <a:solidFill>
                            <a:srgbClr val="232323"/>
                          </a:solidFill>
                        </a:defRPr>
                      </a:pPr>
                      <a:r>
                        <a:t>Order_ID + Product_ID</a:t>
                      </a:r>
                    </a:p>
                  </a:txBody>
                  <a:tcPr>
                    <a:solidFill>
                      <a:srgbClr val="FFFFFF"/>
                    </a:solidFill>
                  </a:tcPr>
                </a:tc>
                <a:tc>
                  <a:txBody>
                    <a:bodyPr/>
                    <a:lstStyle/>
                    <a:p>
                      <a:pPr>
                        <a:defRPr sz="1200">
                          <a:solidFill>
                            <a:srgbClr val="232323"/>
                          </a:solidFill>
                        </a:defRPr>
                      </a:pPr>
                      <a:r>
                        <a:t>Qty</a:t>
                      </a:r>
                    </a:p>
                  </a:txBody>
                  <a:tcPr>
                    <a:solidFill>
                      <a:srgbClr val="FFFFFF"/>
                    </a:solidFill>
                  </a:tcPr>
                </a:tc>
              </a:tr>
            </a:tbl>
          </a:graphicData>
        </a:graphic>
      </p:graphicFrame>
      <p:sp>
        <p:nvSpPr>
          <p:cNvPr id="5" name="TextBox 4"/>
          <p:cNvSpPr txBox="1"/>
          <p:nvPr/>
        </p:nvSpPr>
        <p:spPr>
          <a:xfrm>
            <a:off x="10789920" y="6473952"/>
            <a:ext cx="914400" cy="228600"/>
          </a:xfrm>
          <a:prstGeom prst="rect">
            <a:avLst/>
          </a:prstGeom>
          <a:noFill/>
        </p:spPr>
        <p:txBody>
          <a:bodyPr wrap="none">
            <a:spAutoFit/>
          </a:bodyPr>
          <a:lstStyle/>
          <a:p>
            <a:pPr algn="r">
              <a:defRPr sz="900">
                <a:solidFill>
                  <a:srgbClr val="787878"/>
                </a:solidFill>
              </a:defRPr>
            </a:pPr>
            <a:r>
              <a:t>26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320040"/>
            <a:ext cx="11064240" cy="640080"/>
          </a:xfrm>
          <a:prstGeom prst="rect">
            <a:avLst/>
          </a:prstGeom>
          <a:noFill/>
        </p:spPr>
        <p:txBody>
          <a:bodyPr wrap="none">
            <a:spAutoFit/>
          </a:bodyPr>
          <a:lstStyle/>
          <a:p>
            <a:pPr>
              <a:defRPr sz="2800" b="1">
                <a:solidFill>
                  <a:srgbClr val="192D4B"/>
                </a:solidFill>
              </a:defRPr>
            </a:pPr>
            <a:r>
              <a:t>Advantages of Normalization</a:t>
            </a:r>
          </a:p>
        </p:txBody>
      </p:sp>
      <p:sp>
        <p:nvSpPr>
          <p:cNvPr id="4" name="TextBox 3"/>
          <p:cNvSpPr txBox="1"/>
          <p:nvPr/>
        </p:nvSpPr>
        <p:spPr>
          <a:xfrm>
            <a:off x="731520" y="1417320"/>
            <a:ext cx="10698480" cy="4937760"/>
          </a:xfrm>
          <a:prstGeom prst="rect">
            <a:avLst/>
          </a:prstGeom>
          <a:noFill/>
        </p:spPr>
        <p:txBody>
          <a:bodyPr wrap="square">
            <a:spAutoFit/>
          </a:bodyPr>
          <a:lstStyle/>
          <a:p>
            <a:pPr>
              <a:spcAft>
                <a:spcPts val="900"/>
              </a:spcAft>
              <a:defRPr sz="1900">
                <a:solidFill>
                  <a:srgbClr val="232323"/>
                </a:solidFill>
              </a:defRPr>
            </a:pPr>
            <a:r>
              <a:t>Reduces data redundancy and duplicate storage.</a:t>
            </a:r>
          </a:p>
          <a:p>
            <a:pPr>
              <a:spcAft>
                <a:spcPts val="900"/>
              </a:spcAft>
              <a:defRPr sz="1900">
                <a:solidFill>
                  <a:srgbClr val="232323"/>
                </a:solidFill>
              </a:defRPr>
            </a:pPr>
            <a:r>
              <a:t>Improves consistency and data integrity.</a:t>
            </a:r>
          </a:p>
          <a:p>
            <a:pPr>
              <a:spcAft>
                <a:spcPts val="900"/>
              </a:spcAft>
              <a:defRPr sz="1900">
                <a:solidFill>
                  <a:srgbClr val="232323"/>
                </a:solidFill>
              </a:defRPr>
            </a:pPr>
            <a:r>
              <a:t>Prevents or reduces insertion, update and deletion anomalies.</a:t>
            </a:r>
          </a:p>
          <a:p>
            <a:pPr>
              <a:spcAft>
                <a:spcPts val="900"/>
              </a:spcAft>
              <a:defRPr sz="1900">
                <a:solidFill>
                  <a:srgbClr val="232323"/>
                </a:solidFill>
              </a:defRPr>
            </a:pPr>
            <a:r>
              <a:t>Makes dependencies and relationships clearer.</a:t>
            </a:r>
          </a:p>
          <a:p>
            <a:pPr>
              <a:spcAft>
                <a:spcPts val="900"/>
              </a:spcAft>
              <a:defRPr sz="1900">
                <a:solidFill>
                  <a:srgbClr val="232323"/>
                </a:solidFill>
              </a:defRPr>
            </a:pPr>
            <a:r>
              <a:t>Easier maintenance when business facts change.</a:t>
            </a:r>
          </a:p>
          <a:p>
            <a:pPr>
              <a:spcAft>
                <a:spcPts val="900"/>
              </a:spcAft>
              <a:defRPr sz="1900">
                <a:solidFill>
                  <a:srgbClr val="232323"/>
                </a:solidFill>
              </a:defRPr>
            </a:pPr>
            <a:r>
              <a:t>Can reduce unnecessary storage and simplify updates.</a:t>
            </a:r>
          </a:p>
          <a:p>
            <a:pPr>
              <a:spcAft>
                <a:spcPts val="900"/>
              </a:spcAft>
              <a:defRPr sz="1900">
                <a:solidFill>
                  <a:srgbClr val="232323"/>
                </a:solidFill>
              </a:defRPr>
            </a:pPr>
            <a:r>
              <a:t>Provides a principled foundation for relational schema design.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320040"/>
            <a:ext cx="11064240" cy="640080"/>
          </a:xfrm>
          <a:prstGeom prst="rect">
            <a:avLst/>
          </a:prstGeom>
          <a:noFill/>
        </p:spPr>
        <p:txBody>
          <a:bodyPr wrap="none">
            <a:spAutoFit/>
          </a:bodyPr>
          <a:lstStyle/>
          <a:p>
            <a:pPr>
              <a:defRPr sz="2800" b="1">
                <a:solidFill>
                  <a:srgbClr val="192D4B"/>
                </a:solidFill>
              </a:defRPr>
            </a:pPr>
            <a:r>
              <a:t>Limitations &amp; Trade-offs</a:t>
            </a:r>
          </a:p>
        </p:txBody>
      </p:sp>
      <p:sp>
        <p:nvSpPr>
          <p:cNvPr id="4" name="TextBox 3"/>
          <p:cNvSpPr txBox="1"/>
          <p:nvPr/>
        </p:nvSpPr>
        <p:spPr>
          <a:xfrm>
            <a:off x="731520" y="1417320"/>
            <a:ext cx="10698480" cy="4937760"/>
          </a:xfrm>
          <a:prstGeom prst="rect">
            <a:avLst/>
          </a:prstGeom>
          <a:noFill/>
        </p:spPr>
        <p:txBody>
          <a:bodyPr wrap="square">
            <a:spAutoFit/>
          </a:bodyPr>
          <a:lstStyle/>
          <a:p>
            <a:pPr>
              <a:spcAft>
                <a:spcPts val="900"/>
              </a:spcAft>
              <a:defRPr sz="1900">
                <a:solidFill>
                  <a:srgbClr val="232323"/>
                </a:solidFill>
              </a:defRPr>
            </a:pPr>
            <a:r>
              <a:t>More tables can mean more JOIN operations.</a:t>
            </a:r>
          </a:p>
          <a:p>
            <a:pPr>
              <a:spcAft>
                <a:spcPts val="900"/>
              </a:spcAft>
              <a:defRPr sz="1900">
                <a:solidFill>
                  <a:srgbClr val="232323"/>
                </a:solidFill>
              </a:defRPr>
            </a:pPr>
            <a:r>
              <a:t>Highly normalized designs may make some reporting queries more complex.</a:t>
            </a:r>
          </a:p>
          <a:p>
            <a:pPr>
              <a:spcAft>
                <a:spcPts val="900"/>
              </a:spcAft>
              <a:defRPr sz="1900">
                <a:solidFill>
                  <a:srgbClr val="232323"/>
                </a:solidFill>
              </a:defRPr>
            </a:pPr>
            <a:r>
              <a:t>Normalization does not automatically improve every query's performance.</a:t>
            </a:r>
          </a:p>
          <a:p>
            <a:pPr>
              <a:spcAft>
                <a:spcPts val="900"/>
              </a:spcAft>
              <a:defRPr sz="1900">
                <a:solidFill>
                  <a:srgbClr val="232323"/>
                </a:solidFill>
              </a:defRPr>
            </a:pPr>
            <a:r>
              <a:t>Poorly chosen keys or missing indexes can still cause slow queries.</a:t>
            </a:r>
          </a:p>
          <a:p>
            <a:pPr>
              <a:spcAft>
                <a:spcPts val="900"/>
              </a:spcAft>
              <a:defRPr sz="1900">
                <a:solidFill>
                  <a:srgbClr val="232323"/>
                </a:solidFill>
              </a:defRPr>
            </a:pPr>
            <a:r>
              <a:t>Real systems often use 3NF/BCNF as a design baseline and selectively denormalize for performance.</a:t>
            </a:r>
          </a:p>
          <a:p>
            <a:pPr>
              <a:spcAft>
                <a:spcPts val="900"/>
              </a:spcAft>
              <a:defRPr sz="1900">
                <a:solidFill>
                  <a:srgbClr val="232323"/>
                </a:solidFill>
              </a:defRPr>
            </a:pPr>
            <a:r>
              <a:t>Denormalization should be deliberate, measured and protected by integrity constraints/application logic.</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320040"/>
            <a:ext cx="11064240" cy="640080"/>
          </a:xfrm>
          <a:prstGeom prst="rect">
            <a:avLst/>
          </a:prstGeom>
          <a:noFill/>
        </p:spPr>
        <p:txBody>
          <a:bodyPr wrap="none">
            <a:spAutoFit/>
          </a:bodyPr>
          <a:lstStyle/>
          <a:p>
            <a:pPr>
              <a:defRPr sz="2800" b="1">
                <a:solidFill>
                  <a:srgbClr val="192D4B"/>
                </a:solidFill>
              </a:defRPr>
            </a:pPr>
            <a:r>
              <a:t>Quick Revision — Normal Forms</a:t>
            </a:r>
          </a:p>
        </p:txBody>
      </p:sp>
      <p:graphicFrame>
        <p:nvGraphicFramePr>
          <p:cNvPr id="4" name="Table 3"/>
          <p:cNvGraphicFramePr>
            <a:graphicFrameLocks noGrp="1"/>
          </p:cNvGraphicFramePr>
          <p:nvPr/>
        </p:nvGraphicFramePr>
        <p:xfrm>
          <a:off x="502920" y="1417320"/>
          <a:ext cx="10058400" cy="4480560"/>
        </p:xfrm>
        <a:graphic>
          <a:graphicData uri="http://schemas.openxmlformats.org/drawingml/2006/table">
            <a:tbl>
              <a:tblPr firstRow="1" bandRow="1">
                <a:tableStyleId>{5C22544A-7EE6-4342-B048-85BDC9FD1C3A}</a:tableStyleId>
              </a:tblPr>
              <a:tblGrid>
                <a:gridCol w="1828800"/>
                <a:gridCol w="8229600"/>
              </a:tblGrid>
              <a:tr h="640080">
                <a:tc>
                  <a:txBody>
                    <a:bodyPr/>
                    <a:lstStyle/>
                    <a:p>
                      <a:pPr>
                        <a:defRPr sz="1300" b="1">
                          <a:solidFill>
                            <a:srgbClr val="FFFFFF"/>
                          </a:solidFill>
                        </a:defRPr>
                      </a:pPr>
                      <a:r>
                        <a:t>NF</a:t>
                      </a:r>
                    </a:p>
                  </a:txBody>
                  <a:tcPr>
                    <a:solidFill>
                      <a:srgbClr val="192D4B"/>
                    </a:solidFill>
                  </a:tcPr>
                </a:tc>
                <a:tc>
                  <a:txBody>
                    <a:bodyPr/>
                    <a:lstStyle/>
                    <a:p>
                      <a:pPr>
                        <a:defRPr sz="1300" b="1">
                          <a:solidFill>
                            <a:srgbClr val="FFFFFF"/>
                          </a:solidFill>
                        </a:defRPr>
                      </a:pPr>
                      <a:r>
                        <a:t>Remember this</a:t>
                      </a:r>
                    </a:p>
                  </a:txBody>
                  <a:tcPr>
                    <a:solidFill>
                      <a:srgbClr val="192D4B"/>
                    </a:solidFill>
                  </a:tcPr>
                </a:tc>
              </a:tr>
              <a:tr h="640080">
                <a:tc>
                  <a:txBody>
                    <a:bodyPr/>
                    <a:lstStyle/>
                    <a:p>
                      <a:pPr>
                        <a:defRPr sz="1200">
                          <a:solidFill>
                            <a:srgbClr val="232323"/>
                          </a:solidFill>
                        </a:defRPr>
                      </a:pPr>
                      <a:r>
                        <a:t>1NF</a:t>
                      </a:r>
                    </a:p>
                  </a:txBody>
                  <a:tcPr>
                    <a:solidFill>
                      <a:srgbClr val="F0F6FC"/>
                    </a:solidFill>
                  </a:tcPr>
                </a:tc>
                <a:tc>
                  <a:txBody>
                    <a:bodyPr/>
                    <a:lstStyle/>
                    <a:p>
                      <a:pPr>
                        <a:defRPr sz="1200">
                          <a:solidFill>
                            <a:srgbClr val="232323"/>
                          </a:solidFill>
                        </a:defRPr>
                      </a:pPr>
                      <a:r>
                        <a:t>Atomic values; no repeating groups</a:t>
                      </a:r>
                    </a:p>
                  </a:txBody>
                  <a:tcPr>
                    <a:solidFill>
                      <a:srgbClr val="F0F6FC"/>
                    </a:solidFill>
                  </a:tcPr>
                </a:tc>
              </a:tr>
              <a:tr h="640080">
                <a:tc>
                  <a:txBody>
                    <a:bodyPr/>
                    <a:lstStyle/>
                    <a:p>
                      <a:pPr>
                        <a:defRPr sz="1200">
                          <a:solidFill>
                            <a:srgbClr val="232323"/>
                          </a:solidFill>
                        </a:defRPr>
                      </a:pPr>
                      <a:r>
                        <a:t>2NF</a:t>
                      </a:r>
                    </a:p>
                  </a:txBody>
                  <a:tcPr>
                    <a:solidFill>
                      <a:srgbClr val="FFFFFF"/>
                    </a:solidFill>
                  </a:tcPr>
                </a:tc>
                <a:tc>
                  <a:txBody>
                    <a:bodyPr/>
                    <a:lstStyle/>
                    <a:p>
                      <a:pPr>
                        <a:defRPr sz="1200">
                          <a:solidFill>
                            <a:srgbClr val="232323"/>
                          </a:solidFill>
                        </a:defRPr>
                      </a:pPr>
                      <a:r>
                        <a:t>1NF + no partial dependency</a:t>
                      </a:r>
                    </a:p>
                  </a:txBody>
                  <a:tcPr>
                    <a:solidFill>
                      <a:srgbClr val="FFFFFF"/>
                    </a:solidFill>
                  </a:tcPr>
                </a:tc>
              </a:tr>
              <a:tr h="640080">
                <a:tc>
                  <a:txBody>
                    <a:bodyPr/>
                    <a:lstStyle/>
                    <a:p>
                      <a:pPr>
                        <a:defRPr sz="1200">
                          <a:solidFill>
                            <a:srgbClr val="232323"/>
                          </a:solidFill>
                        </a:defRPr>
                      </a:pPr>
                      <a:r>
                        <a:t>3NF</a:t>
                      </a:r>
                    </a:p>
                  </a:txBody>
                  <a:tcPr>
                    <a:solidFill>
                      <a:srgbClr val="F0F6FC"/>
                    </a:solidFill>
                  </a:tcPr>
                </a:tc>
                <a:tc>
                  <a:txBody>
                    <a:bodyPr/>
                    <a:lstStyle/>
                    <a:p>
                      <a:pPr>
                        <a:defRPr sz="1200">
                          <a:solidFill>
                            <a:srgbClr val="232323"/>
                          </a:solidFill>
                        </a:defRPr>
                      </a:pPr>
                      <a:r>
                        <a:t>2NF + no transitive dependency</a:t>
                      </a:r>
                    </a:p>
                  </a:txBody>
                  <a:tcPr>
                    <a:solidFill>
                      <a:srgbClr val="F0F6FC"/>
                    </a:solidFill>
                  </a:tcPr>
                </a:tc>
              </a:tr>
              <a:tr h="640080">
                <a:tc>
                  <a:txBody>
                    <a:bodyPr/>
                    <a:lstStyle/>
                    <a:p>
                      <a:pPr>
                        <a:defRPr sz="1200">
                          <a:solidFill>
                            <a:srgbClr val="232323"/>
                          </a:solidFill>
                        </a:defRPr>
                      </a:pPr>
                      <a:r>
                        <a:t>BCNF</a:t>
                      </a:r>
                    </a:p>
                  </a:txBody>
                  <a:tcPr>
                    <a:solidFill>
                      <a:srgbClr val="FFFFFF"/>
                    </a:solidFill>
                  </a:tcPr>
                </a:tc>
                <a:tc>
                  <a:txBody>
                    <a:bodyPr/>
                    <a:lstStyle/>
                    <a:p>
                      <a:pPr>
                        <a:defRPr sz="1200">
                          <a:solidFill>
                            <a:srgbClr val="232323"/>
                          </a:solidFill>
                        </a:defRPr>
                      </a:pPr>
                      <a:r>
                        <a:t>Every determinant is a superkey</a:t>
                      </a:r>
                    </a:p>
                  </a:txBody>
                  <a:tcPr>
                    <a:solidFill>
                      <a:srgbClr val="FFFFFF"/>
                    </a:solidFill>
                  </a:tcPr>
                </a:tc>
              </a:tr>
              <a:tr h="640080">
                <a:tc>
                  <a:txBody>
                    <a:bodyPr/>
                    <a:lstStyle/>
                    <a:p>
                      <a:pPr>
                        <a:defRPr sz="1200">
                          <a:solidFill>
                            <a:srgbClr val="232323"/>
                          </a:solidFill>
                        </a:defRPr>
                      </a:pPr>
                      <a:r>
                        <a:t>4NF</a:t>
                      </a:r>
                    </a:p>
                  </a:txBody>
                  <a:tcPr>
                    <a:solidFill>
                      <a:srgbClr val="F0F6FC"/>
                    </a:solidFill>
                  </a:tcPr>
                </a:tc>
                <a:tc>
                  <a:txBody>
                    <a:bodyPr/>
                    <a:lstStyle/>
                    <a:p>
                      <a:pPr>
                        <a:defRPr sz="1200">
                          <a:solidFill>
                            <a:srgbClr val="232323"/>
                          </a:solidFill>
                        </a:defRPr>
                      </a:pPr>
                      <a:r>
                        <a:t>Remove problematic </a:t>
                      </a:r>
                      <a:r>
                        <a:rPr/>
                        <a:t>multivalued</a:t>
                      </a:r>
                      <a:r>
                        <a:t> dependencies</a:t>
                      </a:r>
                    </a:p>
                  </a:txBody>
                  <a:tcPr>
                    <a:solidFill>
                      <a:srgbClr val="F0F6FC"/>
                    </a:solidFill>
                  </a:tcPr>
                </a:tc>
              </a:tr>
              <a:tr h="640080">
                <a:tc>
                  <a:txBody>
                    <a:bodyPr/>
                    <a:lstStyle/>
                    <a:p>
                      <a:pPr>
                        <a:defRPr sz="1200">
                          <a:solidFill>
                            <a:srgbClr val="232323"/>
                          </a:solidFill>
                        </a:defRPr>
                      </a:pPr>
                      <a:r>
                        <a:t>5NF</a:t>
                      </a:r>
                    </a:p>
                  </a:txBody>
                  <a:tcPr>
                    <a:solidFill>
                      <a:srgbClr val="FFFFFF"/>
                    </a:solidFill>
                  </a:tcPr>
                </a:tc>
                <a:tc>
                  <a:txBody>
                    <a:bodyPr/>
                    <a:lstStyle/>
                    <a:p>
                      <a:pPr>
                        <a:defRPr sz="1200">
                          <a:solidFill>
                            <a:srgbClr val="232323"/>
                          </a:solidFill>
                        </a:defRPr>
                      </a:pPr>
                      <a:r>
                        <a:t>Remove problematic join dependencies</a:t>
                      </a:r>
                    </a:p>
                  </a:txBody>
                  <a:tcPr>
                    <a:solidFill>
                      <a:srgbClr val="FFFFFF"/>
                    </a:solidFill>
                  </a:tcPr>
                </a:tc>
              </a:tr>
            </a:tbl>
          </a:graphicData>
        </a:graphic>
      </p:graphicFrame>
      <p:sp>
        <p:nvSpPr>
          <p:cNvPr id="5" name="TextBox 4"/>
          <p:cNvSpPr txBox="1"/>
          <p:nvPr/>
        </p:nvSpPr>
        <p:spPr>
          <a:xfrm>
            <a:off x="10789920" y="6473952"/>
            <a:ext cx="914400" cy="228600"/>
          </a:xfrm>
          <a:prstGeom prst="rect">
            <a:avLst/>
          </a:prstGeom>
          <a:noFill/>
        </p:spPr>
        <p:txBody>
          <a:bodyPr wrap="none">
            <a:spAutoFit/>
          </a:bodyPr>
          <a:lstStyle/>
          <a:p>
            <a:pPr algn="r">
              <a:defRPr sz="900">
                <a:solidFill>
                  <a:srgbClr val="787878"/>
                </a:solidFill>
              </a:defRPr>
            </a:pPr>
            <a:r>
              <a:t>29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92D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14400" y="1097280"/>
            <a:ext cx="10332720" cy="4389120"/>
          </a:xfrm>
          <a:prstGeom prst="rect">
            <a:avLst/>
          </a:prstGeom>
          <a:noFill/>
        </p:spPr>
        <p:txBody>
          <a:bodyPr wrap="none">
            <a:spAutoFit/>
          </a:bodyPr>
          <a:lstStyle/>
          <a:p>
            <a:pPr>
              <a:defRPr sz="3400" b="1">
                <a:solidFill>
                  <a:srgbClr val="FFFFFF"/>
                </a:solidFill>
              </a:defRPr>
            </a:pPr>
            <a:r>
              <a:t>KEY TAKEAWAYS</a:t>
            </a:r>
          </a:p>
          <a:p>
            <a:pPr>
              <a:spcAft>
                <a:spcPts val="1200"/>
              </a:spcAft>
              <a:defRPr sz="2000">
                <a:solidFill>
                  <a:srgbClr val="DCEBF5"/>
                </a:solidFill>
              </a:defRPr>
            </a:pPr>
            <a:r>
              <a:t>Normalization organizes data around facts and dependencies.</a:t>
            </a:r>
          </a:p>
          <a:p>
            <a:pPr>
              <a:spcAft>
                <a:spcPts val="1200"/>
              </a:spcAft>
              <a:defRPr sz="2000">
                <a:solidFill>
                  <a:srgbClr val="DCEBF5"/>
                </a:solidFill>
              </a:defRPr>
            </a:pPr>
            <a:r>
              <a:t>1NF → atomic values; 2NF → remove partial dependencies; 3NF → remove transitive dependencies.</a:t>
            </a:r>
          </a:p>
          <a:p>
            <a:pPr>
              <a:spcAft>
                <a:spcPts val="1200"/>
              </a:spcAft>
              <a:defRPr sz="2000">
                <a:solidFill>
                  <a:srgbClr val="DCEBF5"/>
                </a:solidFill>
              </a:defRPr>
            </a:pPr>
            <a:r>
              <a:t>BCNF strengthens the determinant rule; 4NF and 5NF address more advanced redundancy.</a:t>
            </a:r>
          </a:p>
          <a:p>
            <a:pPr>
              <a:spcAft>
                <a:spcPts val="1200"/>
              </a:spcAft>
              <a:defRPr sz="2000">
                <a:solidFill>
                  <a:srgbClr val="DCEBF5"/>
                </a:solidFill>
              </a:defRPr>
            </a:pPr>
            <a:r>
              <a:t>Good decomposition should be lossless and, where possible, dependency-preserving.</a:t>
            </a:r>
          </a:p>
          <a:p>
            <a:pPr>
              <a:spcAft>
                <a:spcPts val="1200"/>
              </a:spcAft>
              <a:defRPr sz="2000">
                <a:solidFill>
                  <a:srgbClr val="DCEBF5"/>
                </a:solidFill>
              </a:defRPr>
            </a:pPr>
            <a:r>
              <a:t>Normalize for integrity first; denormalize only for a justified performance or reporting need.</a:t>
            </a:r>
          </a:p>
          <a:p>
            <a:pPr>
              <a:defRPr sz="2800" b="1">
                <a:solidFill>
                  <a:srgbClr val="FFFFFF"/>
                </a:solidFill>
              </a:defRPr>
            </a:pPr>
            <a: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1915</TotalTime>
  <Words>2548</Words>
  <Application>Microsoft Macintosh PowerPoint</Application>
  <PresentationFormat>Custom</PresentationFormat>
  <Paragraphs>344</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vector>
  </TitlesOfParts>
  <Manager/>
  <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
  <dc:creator/>
  <cp:keywords/>
  <dc:description>generated using python-pptx</dc:description>
  <cp:lastModifiedBy>DELL</cp:lastModifiedBy>
  <cp:revision>45</cp:revision>
  <dcterms:created xsi:type="dcterms:W3CDTF">2013-01-27T09:14:16Z</dcterms:created>
  <dcterms:modified xsi:type="dcterms:W3CDTF">2026-09-20T11:19:36Z</dcterms:modified>
  <cp:category/>
</cp:coreProperties>
</file>