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Timing and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6106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86868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3058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85344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7630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09600"/>
            <a:ext cx="85344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80772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09600"/>
            <a:ext cx="8610600" cy="58673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8305800" cy="60959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200"/>
            <a:ext cx="84582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09600"/>
            <a:ext cx="83058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400"/>
            <a:ext cx="8458199" cy="594359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9225" y="287338"/>
            <a:ext cx="8809038" cy="434975"/>
          </a:xfrm>
        </p:spPr>
        <p:txBody>
          <a:bodyPr>
            <a:normAutofit fontScale="90000"/>
          </a:bodyPr>
          <a:lstStyle/>
          <a:p>
            <a:r>
              <a:rPr lang="en-US" altLang="ko-KR" sz="2800" dirty="0" smtClean="0"/>
              <a:t>INSTRUCTION  CYCLE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9675"/>
            <a:ext cx="8010525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/>
            <a:r>
              <a:rPr lang="en-US" altLang="ko-KR" sz="2000" dirty="0" smtClean="0"/>
              <a:t>In Basic Computer, a machine instruction is executed in the following cycle:</a:t>
            </a:r>
          </a:p>
          <a:p>
            <a:pPr marL="800100" lvl="1" indent="-342900">
              <a:buFontTx/>
              <a:buAutoNum type="arabicPeriod"/>
            </a:pPr>
            <a:r>
              <a:rPr lang="en-US" altLang="ko-KR" sz="1600" dirty="0" smtClean="0"/>
              <a:t>Fetch an instruction from memory</a:t>
            </a:r>
          </a:p>
          <a:p>
            <a:pPr marL="800100" lvl="1" indent="-342900">
              <a:buFontTx/>
              <a:buAutoNum type="arabicPeriod"/>
            </a:pPr>
            <a:r>
              <a:rPr lang="en-US" altLang="ko-KR" sz="1600" dirty="0" smtClean="0"/>
              <a:t>Decode the instruction</a:t>
            </a:r>
          </a:p>
          <a:p>
            <a:pPr marL="800100" lvl="1" indent="-342900">
              <a:buFontTx/>
              <a:buAutoNum type="arabicPeriod"/>
            </a:pPr>
            <a:r>
              <a:rPr lang="en-US" altLang="ko-KR" sz="1600" dirty="0" smtClean="0"/>
              <a:t>Read the effective address from memory if the instruction has an indirect address</a:t>
            </a:r>
          </a:p>
          <a:p>
            <a:pPr marL="800100" lvl="1" indent="-342900">
              <a:buFontTx/>
              <a:buAutoNum type="arabicPeriod"/>
            </a:pPr>
            <a:r>
              <a:rPr lang="en-US" altLang="ko-KR" sz="1600" dirty="0" smtClean="0"/>
              <a:t>Execute the instruction</a:t>
            </a:r>
          </a:p>
          <a:p>
            <a:pPr marL="800100" lvl="1" indent="-342900">
              <a:buFontTx/>
              <a:buAutoNum type="arabicPeriod"/>
            </a:pPr>
            <a:endParaRPr lang="en-US" altLang="ko-KR" sz="1600" dirty="0" smtClean="0"/>
          </a:p>
          <a:p>
            <a:pPr marL="457200" indent="-457200"/>
            <a:r>
              <a:rPr lang="en-US" altLang="ko-KR" sz="2000" dirty="0" smtClean="0"/>
              <a:t>After an instruction is executed, the cycle starts again at step 1, for the next instruction</a:t>
            </a:r>
          </a:p>
          <a:p>
            <a:pPr marL="457200" indent="-457200"/>
            <a:endParaRPr lang="en-US" altLang="ko-KR" sz="2000" dirty="0" smtClean="0"/>
          </a:p>
          <a:p>
            <a:pPr marL="457200" indent="-457200"/>
            <a:r>
              <a:rPr lang="en-US" altLang="ko-KR" sz="2000" i="1" dirty="0" smtClean="0"/>
              <a:t>Note</a:t>
            </a:r>
            <a:r>
              <a:rPr lang="en-US" altLang="ko-KR" sz="2000" dirty="0" smtClean="0"/>
              <a:t>: Every different processor has its own (different) 			instruction cycle </a:t>
            </a:r>
          </a:p>
          <a:p>
            <a:pPr marL="457200" indent="-457200"/>
            <a:endParaRPr lang="en-US" altLang="ko-KR" sz="2000" dirty="0" smtClean="0"/>
          </a:p>
          <a:p>
            <a:pPr marL="457200" indent="-457200">
              <a:buFontTx/>
              <a:buChar char="–"/>
            </a:pPr>
            <a:endParaRPr lang="en-US" altLang="ko-K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01938" y="303213"/>
            <a:ext cx="3663950" cy="422275"/>
          </a:xfrm>
          <a:noFill/>
        </p:spPr>
        <p:txBody>
          <a:bodyPr wrap="none">
            <a:normAutofit fontScale="90000"/>
          </a:bodyPr>
          <a:lstStyle/>
          <a:p>
            <a:pPr>
              <a:lnSpc>
                <a:spcPct val="87000"/>
              </a:lnSpc>
            </a:pPr>
            <a:r>
              <a:rPr lang="en-US" altLang="ko-KR" sz="2800" smtClean="0"/>
              <a:t>FETCH and DECODE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627188" y="1328738"/>
            <a:ext cx="34925" cy="15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409575" y="1063625"/>
            <a:ext cx="2474913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defTabSz="762000">
              <a:lnSpc>
                <a:spcPct val="85000"/>
              </a:lnSpc>
            </a:pPr>
            <a:r>
              <a:rPr lang="en-US" altLang="ko-KR" sz="2000"/>
              <a:t>• Fetch and Decode</a:t>
            </a: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3027363" y="1084263"/>
            <a:ext cx="5292725" cy="665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defTabSz="762000">
              <a:lnSpc>
                <a:spcPct val="96000"/>
              </a:lnSpc>
            </a:pPr>
            <a:r>
              <a:rPr lang="en-US" altLang="ko-KR" sz="1400"/>
              <a:t>T0: AR </a:t>
            </a:r>
            <a:r>
              <a:rPr lang="en-US" altLang="ko-KR" sz="1400">
                <a:latin typeface="Symbol" pitchFamily="18" charset="2"/>
              </a:rPr>
              <a:t></a:t>
            </a:r>
            <a:r>
              <a:rPr lang="en-US" altLang="ko-KR" sz="1400"/>
              <a:t>PC  (S</a:t>
            </a:r>
            <a:r>
              <a:rPr lang="en-US" altLang="ko-KR" sz="1400" baseline="-25000"/>
              <a:t>0</a:t>
            </a:r>
            <a:r>
              <a:rPr lang="en-US" altLang="ko-KR" sz="1400"/>
              <a:t>S</a:t>
            </a:r>
            <a:r>
              <a:rPr lang="en-US" altLang="ko-KR" sz="1400" baseline="-25000"/>
              <a:t>1</a:t>
            </a:r>
            <a:r>
              <a:rPr lang="en-US" altLang="ko-KR" sz="1400"/>
              <a:t>S</a:t>
            </a:r>
            <a:r>
              <a:rPr lang="en-US" altLang="ko-KR" sz="1400" baseline="-25000"/>
              <a:t>2</a:t>
            </a:r>
            <a:r>
              <a:rPr lang="en-US" altLang="ko-KR" sz="1400"/>
              <a:t>=010, T0=1)</a:t>
            </a:r>
          </a:p>
          <a:p>
            <a:pPr defTabSz="762000">
              <a:lnSpc>
                <a:spcPct val="96000"/>
              </a:lnSpc>
            </a:pPr>
            <a:r>
              <a:rPr lang="en-US" altLang="ko-KR" sz="1400"/>
              <a:t>T1: IR </a:t>
            </a:r>
            <a:r>
              <a:rPr lang="en-US" altLang="ko-KR" sz="1400">
                <a:latin typeface="Symbol" pitchFamily="18" charset="2"/>
              </a:rPr>
              <a:t></a:t>
            </a:r>
            <a:r>
              <a:rPr lang="en-US" altLang="ko-KR" sz="1400"/>
              <a:t> M [AR],  PC </a:t>
            </a:r>
            <a:r>
              <a:rPr lang="en-US" altLang="ko-KR" sz="1400">
                <a:latin typeface="Symbol" pitchFamily="18" charset="2"/>
              </a:rPr>
              <a:t></a:t>
            </a:r>
            <a:r>
              <a:rPr lang="en-US" altLang="ko-KR" sz="1400"/>
              <a:t> PC + 1   (S0S1S2=111, T1=1)</a:t>
            </a:r>
          </a:p>
          <a:p>
            <a:pPr defTabSz="762000">
              <a:lnSpc>
                <a:spcPct val="96000"/>
              </a:lnSpc>
            </a:pPr>
            <a:r>
              <a:rPr lang="en-US" altLang="ko-KR" sz="1400"/>
              <a:t>T2: D0, . . . , D7 </a:t>
            </a:r>
            <a:r>
              <a:rPr lang="en-US" altLang="ko-KR" sz="1400">
                <a:latin typeface="Symbol" pitchFamily="18" charset="2"/>
              </a:rPr>
              <a:t></a:t>
            </a:r>
            <a:r>
              <a:rPr lang="en-US" altLang="ko-KR" sz="1400"/>
              <a:t> Decode IR(12-14), AR </a:t>
            </a:r>
            <a:r>
              <a:rPr lang="en-US" altLang="ko-KR" sz="1400">
                <a:latin typeface="Symbol" pitchFamily="18" charset="2"/>
              </a:rPr>
              <a:t></a:t>
            </a:r>
            <a:r>
              <a:rPr lang="en-US" altLang="ko-KR" sz="1400"/>
              <a:t> IR(0-11), I </a:t>
            </a:r>
            <a:r>
              <a:rPr lang="en-US" altLang="ko-KR" sz="1400">
                <a:latin typeface="Symbol" pitchFamily="18" charset="2"/>
              </a:rPr>
              <a:t></a:t>
            </a:r>
            <a:r>
              <a:rPr lang="en-US" altLang="ko-KR" sz="1400"/>
              <a:t> IR(15)</a:t>
            </a:r>
          </a:p>
        </p:txBody>
      </p:sp>
      <p:sp>
        <p:nvSpPr>
          <p:cNvPr id="22534" name="Arc 8"/>
          <p:cNvSpPr>
            <a:spLocks/>
          </p:cNvSpPr>
          <p:nvPr/>
        </p:nvSpPr>
        <p:spPr bwMode="auto">
          <a:xfrm>
            <a:off x="5475288" y="2044700"/>
            <a:ext cx="112712" cy="87313"/>
          </a:xfrm>
          <a:custGeom>
            <a:avLst/>
            <a:gdLst>
              <a:gd name="T0" fmla="*/ 9111 w 21600"/>
              <a:gd name="T1" fmla="*/ 87313 h 17255"/>
              <a:gd name="T2" fmla="*/ 9654 w 21600"/>
              <a:gd name="T3" fmla="*/ 0 h 17255"/>
              <a:gd name="T4" fmla="*/ 112712 w 21600"/>
              <a:gd name="T5" fmla="*/ 44256 h 17255"/>
              <a:gd name="T6" fmla="*/ 0 60000 65536"/>
              <a:gd name="T7" fmla="*/ 0 60000 65536"/>
              <a:gd name="T8" fmla="*/ 0 60000 65536"/>
              <a:gd name="T9" fmla="*/ 0 w 21600"/>
              <a:gd name="T10" fmla="*/ 0 h 17255"/>
              <a:gd name="T11" fmla="*/ 21600 w 21600"/>
              <a:gd name="T12" fmla="*/ 17255 h 17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255" fill="none" extrusionOk="0">
                <a:moveTo>
                  <a:pt x="1746" y="17254"/>
                </a:moveTo>
                <a:cubicBezTo>
                  <a:pt x="594" y="14566"/>
                  <a:pt x="0" y="11671"/>
                  <a:pt x="0" y="8746"/>
                </a:cubicBezTo>
                <a:cubicBezTo>
                  <a:pt x="-1" y="5733"/>
                  <a:pt x="630" y="2754"/>
                  <a:pt x="1849" y="-1"/>
                </a:cubicBezTo>
              </a:path>
              <a:path w="21600" h="17255" stroke="0" extrusionOk="0">
                <a:moveTo>
                  <a:pt x="1746" y="17254"/>
                </a:moveTo>
                <a:cubicBezTo>
                  <a:pt x="594" y="14566"/>
                  <a:pt x="0" y="11671"/>
                  <a:pt x="0" y="8746"/>
                </a:cubicBezTo>
                <a:cubicBezTo>
                  <a:pt x="-1" y="5733"/>
                  <a:pt x="630" y="2754"/>
                  <a:pt x="1849" y="-1"/>
                </a:cubicBezTo>
                <a:lnTo>
                  <a:pt x="21600" y="8746"/>
                </a:lnTo>
                <a:close/>
              </a:path>
            </a:pathLst>
          </a:custGeom>
          <a:solidFill>
            <a:srgbClr val="000000"/>
          </a:solidFill>
          <a:ln w="25400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9"/>
          <p:cNvSpPr>
            <a:spLocks noChangeShapeType="1"/>
          </p:cNvSpPr>
          <p:nvPr/>
        </p:nvSpPr>
        <p:spPr bwMode="auto">
          <a:xfrm>
            <a:off x="5232400" y="2098675"/>
            <a:ext cx="242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10"/>
          <p:cNvSpPr>
            <a:spLocks noChangeShapeType="1"/>
          </p:cNvSpPr>
          <p:nvPr/>
        </p:nvSpPr>
        <p:spPr bwMode="auto">
          <a:xfrm flipH="1">
            <a:off x="2411413" y="2030413"/>
            <a:ext cx="25304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11"/>
          <p:cNvSpPr>
            <a:spLocks noChangeShapeType="1"/>
          </p:cNvSpPr>
          <p:nvPr/>
        </p:nvSpPr>
        <p:spPr bwMode="auto">
          <a:xfrm flipH="1">
            <a:off x="4824413" y="2098675"/>
            <a:ext cx="1238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Line 12"/>
          <p:cNvSpPr>
            <a:spLocks noChangeShapeType="1"/>
          </p:cNvSpPr>
          <p:nvPr/>
        </p:nvSpPr>
        <p:spPr bwMode="auto">
          <a:xfrm flipH="1" flipV="1">
            <a:off x="4824413" y="2170113"/>
            <a:ext cx="128587" cy="47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906963" y="1971675"/>
            <a:ext cx="320675" cy="255588"/>
            <a:chOff x="2608" y="2732"/>
            <a:chExt cx="217" cy="176"/>
          </a:xfrm>
        </p:grpSpPr>
        <p:sp>
          <p:nvSpPr>
            <p:cNvPr id="22687" name="Arc 13"/>
            <p:cNvSpPr>
              <a:spLocks/>
            </p:cNvSpPr>
            <p:nvPr/>
          </p:nvSpPr>
          <p:spPr bwMode="auto">
            <a:xfrm>
              <a:off x="2644" y="2737"/>
              <a:ext cx="181" cy="80"/>
            </a:xfrm>
            <a:custGeom>
              <a:avLst/>
              <a:gdLst>
                <a:gd name="T0" fmla="*/ 0 w 21720"/>
                <a:gd name="T1" fmla="*/ 0 h 21600"/>
                <a:gd name="T2" fmla="*/ 181 w 21720"/>
                <a:gd name="T3" fmla="*/ 80 h 21600"/>
                <a:gd name="T4" fmla="*/ 1 w 21720"/>
                <a:gd name="T5" fmla="*/ 80 h 21600"/>
                <a:gd name="T6" fmla="*/ 0 60000 65536"/>
                <a:gd name="T7" fmla="*/ 0 60000 65536"/>
                <a:gd name="T8" fmla="*/ 0 60000 65536"/>
                <a:gd name="T9" fmla="*/ 0 w 21720"/>
                <a:gd name="T10" fmla="*/ 0 h 21600"/>
                <a:gd name="T11" fmla="*/ 21720 w 2172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0" h="21600" fill="none" extrusionOk="0">
                  <a:moveTo>
                    <a:pt x="0" y="0"/>
                  </a:moveTo>
                  <a:cubicBezTo>
                    <a:pt x="40" y="0"/>
                    <a:pt x="80" y="-1"/>
                    <a:pt x="120" y="0"/>
                  </a:cubicBezTo>
                  <a:cubicBezTo>
                    <a:pt x="12049" y="0"/>
                    <a:pt x="21720" y="9670"/>
                    <a:pt x="21720" y="21600"/>
                  </a:cubicBezTo>
                </a:path>
                <a:path w="21720" h="21600" stroke="0" extrusionOk="0">
                  <a:moveTo>
                    <a:pt x="0" y="0"/>
                  </a:moveTo>
                  <a:cubicBezTo>
                    <a:pt x="40" y="0"/>
                    <a:pt x="80" y="-1"/>
                    <a:pt x="120" y="0"/>
                  </a:cubicBezTo>
                  <a:cubicBezTo>
                    <a:pt x="12049" y="0"/>
                    <a:pt x="21720" y="9670"/>
                    <a:pt x="21720" y="21600"/>
                  </a:cubicBezTo>
                  <a:lnTo>
                    <a:pt x="12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8" name="Arc 14"/>
            <p:cNvSpPr>
              <a:spLocks/>
            </p:cNvSpPr>
            <p:nvPr/>
          </p:nvSpPr>
          <p:spPr bwMode="auto">
            <a:xfrm>
              <a:off x="2644" y="2816"/>
              <a:ext cx="180" cy="80"/>
            </a:xfrm>
            <a:custGeom>
              <a:avLst/>
              <a:gdLst>
                <a:gd name="T0" fmla="*/ 180 w 21600"/>
                <a:gd name="T1" fmla="*/ 0 h 21600"/>
                <a:gd name="T2" fmla="*/ 0 w 21600"/>
                <a:gd name="T3" fmla="*/ 8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9" name="Line 15"/>
            <p:cNvSpPr>
              <a:spLocks noChangeShapeType="1"/>
            </p:cNvSpPr>
            <p:nvPr/>
          </p:nvSpPr>
          <p:spPr bwMode="auto">
            <a:xfrm>
              <a:off x="2616" y="2732"/>
              <a:ext cx="2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0" name="Line 16"/>
            <p:cNvSpPr>
              <a:spLocks noChangeShapeType="1"/>
            </p:cNvSpPr>
            <p:nvPr/>
          </p:nvSpPr>
          <p:spPr bwMode="auto">
            <a:xfrm>
              <a:off x="2616" y="2908"/>
              <a:ext cx="2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1" name="Arc 17"/>
            <p:cNvSpPr>
              <a:spLocks/>
            </p:cNvSpPr>
            <p:nvPr/>
          </p:nvSpPr>
          <p:spPr bwMode="auto">
            <a:xfrm>
              <a:off x="2608" y="2737"/>
              <a:ext cx="33" cy="80"/>
            </a:xfrm>
            <a:custGeom>
              <a:avLst/>
              <a:gdLst>
                <a:gd name="T0" fmla="*/ 0 w 22275"/>
                <a:gd name="T1" fmla="*/ 0 h 21600"/>
                <a:gd name="T2" fmla="*/ 33 w 22275"/>
                <a:gd name="T3" fmla="*/ 80 h 21600"/>
                <a:gd name="T4" fmla="*/ 1 w 22275"/>
                <a:gd name="T5" fmla="*/ 80 h 21600"/>
                <a:gd name="T6" fmla="*/ 0 60000 65536"/>
                <a:gd name="T7" fmla="*/ 0 60000 65536"/>
                <a:gd name="T8" fmla="*/ 0 60000 65536"/>
                <a:gd name="T9" fmla="*/ 0 w 22275"/>
                <a:gd name="T10" fmla="*/ 0 h 21600"/>
                <a:gd name="T11" fmla="*/ 22275 w 222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75" h="21600" fill="none" extrusionOk="0">
                  <a:moveTo>
                    <a:pt x="-1" y="10"/>
                  </a:moveTo>
                  <a:cubicBezTo>
                    <a:pt x="224" y="3"/>
                    <a:pt x="449" y="-1"/>
                    <a:pt x="675" y="0"/>
                  </a:cubicBezTo>
                  <a:cubicBezTo>
                    <a:pt x="12604" y="0"/>
                    <a:pt x="22275" y="9670"/>
                    <a:pt x="22275" y="21600"/>
                  </a:cubicBezTo>
                </a:path>
                <a:path w="22275" h="21600" stroke="0" extrusionOk="0">
                  <a:moveTo>
                    <a:pt x="-1" y="10"/>
                  </a:moveTo>
                  <a:cubicBezTo>
                    <a:pt x="224" y="3"/>
                    <a:pt x="449" y="-1"/>
                    <a:pt x="675" y="0"/>
                  </a:cubicBezTo>
                  <a:cubicBezTo>
                    <a:pt x="12604" y="0"/>
                    <a:pt x="22275" y="9670"/>
                    <a:pt x="22275" y="21600"/>
                  </a:cubicBezTo>
                  <a:lnTo>
                    <a:pt x="67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2" name="Arc 18"/>
            <p:cNvSpPr>
              <a:spLocks/>
            </p:cNvSpPr>
            <p:nvPr/>
          </p:nvSpPr>
          <p:spPr bwMode="auto">
            <a:xfrm>
              <a:off x="2608" y="2816"/>
              <a:ext cx="32" cy="80"/>
            </a:xfrm>
            <a:custGeom>
              <a:avLst/>
              <a:gdLst>
                <a:gd name="T0" fmla="*/ 32 w 21600"/>
                <a:gd name="T1" fmla="*/ 0 h 21600"/>
                <a:gd name="T2" fmla="*/ 0 w 21600"/>
                <a:gd name="T3" fmla="*/ 8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40" name="Arc 20"/>
          <p:cNvSpPr>
            <a:spLocks/>
          </p:cNvSpPr>
          <p:nvPr/>
        </p:nvSpPr>
        <p:spPr bwMode="auto">
          <a:xfrm>
            <a:off x="5475288" y="2370138"/>
            <a:ext cx="112712" cy="87312"/>
          </a:xfrm>
          <a:custGeom>
            <a:avLst/>
            <a:gdLst>
              <a:gd name="T0" fmla="*/ 9111 w 21600"/>
              <a:gd name="T1" fmla="*/ 87312 h 17255"/>
              <a:gd name="T2" fmla="*/ 9654 w 21600"/>
              <a:gd name="T3" fmla="*/ 0 h 17255"/>
              <a:gd name="T4" fmla="*/ 112712 w 21600"/>
              <a:gd name="T5" fmla="*/ 44256 h 17255"/>
              <a:gd name="T6" fmla="*/ 0 60000 65536"/>
              <a:gd name="T7" fmla="*/ 0 60000 65536"/>
              <a:gd name="T8" fmla="*/ 0 60000 65536"/>
              <a:gd name="T9" fmla="*/ 0 w 21600"/>
              <a:gd name="T10" fmla="*/ 0 h 17255"/>
              <a:gd name="T11" fmla="*/ 21600 w 21600"/>
              <a:gd name="T12" fmla="*/ 17255 h 17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255" fill="none" extrusionOk="0">
                <a:moveTo>
                  <a:pt x="1746" y="17254"/>
                </a:moveTo>
                <a:cubicBezTo>
                  <a:pt x="594" y="14566"/>
                  <a:pt x="0" y="11671"/>
                  <a:pt x="0" y="8746"/>
                </a:cubicBezTo>
                <a:cubicBezTo>
                  <a:pt x="-1" y="5733"/>
                  <a:pt x="630" y="2754"/>
                  <a:pt x="1849" y="-1"/>
                </a:cubicBezTo>
              </a:path>
              <a:path w="21600" h="17255" stroke="0" extrusionOk="0">
                <a:moveTo>
                  <a:pt x="1746" y="17254"/>
                </a:moveTo>
                <a:cubicBezTo>
                  <a:pt x="594" y="14566"/>
                  <a:pt x="0" y="11671"/>
                  <a:pt x="0" y="8746"/>
                </a:cubicBezTo>
                <a:cubicBezTo>
                  <a:pt x="-1" y="5733"/>
                  <a:pt x="630" y="2754"/>
                  <a:pt x="1849" y="-1"/>
                </a:cubicBezTo>
                <a:lnTo>
                  <a:pt x="21600" y="8746"/>
                </a:lnTo>
                <a:close/>
              </a:path>
            </a:pathLst>
          </a:custGeom>
          <a:solidFill>
            <a:srgbClr val="000000"/>
          </a:solidFill>
          <a:ln w="25400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Line 21"/>
          <p:cNvSpPr>
            <a:spLocks noChangeShapeType="1"/>
          </p:cNvSpPr>
          <p:nvPr/>
        </p:nvSpPr>
        <p:spPr bwMode="auto">
          <a:xfrm>
            <a:off x="5237163" y="2424113"/>
            <a:ext cx="2381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Line 22"/>
          <p:cNvSpPr>
            <a:spLocks noChangeShapeType="1"/>
          </p:cNvSpPr>
          <p:nvPr/>
        </p:nvSpPr>
        <p:spPr bwMode="auto">
          <a:xfrm flipH="1">
            <a:off x="4694238" y="2366963"/>
            <a:ext cx="2651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23"/>
          <p:cNvSpPr>
            <a:spLocks noChangeShapeType="1"/>
          </p:cNvSpPr>
          <p:nvPr/>
        </p:nvSpPr>
        <p:spPr bwMode="auto">
          <a:xfrm flipH="1">
            <a:off x="2411413" y="2424113"/>
            <a:ext cx="25415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Line 24"/>
          <p:cNvSpPr>
            <a:spLocks noChangeShapeType="1"/>
          </p:cNvSpPr>
          <p:nvPr/>
        </p:nvSpPr>
        <p:spPr bwMode="auto">
          <a:xfrm flipH="1" flipV="1">
            <a:off x="4824413" y="2495550"/>
            <a:ext cx="123825" cy="47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4906963" y="2297113"/>
            <a:ext cx="320675" cy="268287"/>
            <a:chOff x="2608" y="2956"/>
            <a:chExt cx="217" cy="184"/>
          </a:xfrm>
        </p:grpSpPr>
        <p:sp>
          <p:nvSpPr>
            <p:cNvPr id="22681" name="Arc 25"/>
            <p:cNvSpPr>
              <a:spLocks/>
            </p:cNvSpPr>
            <p:nvPr/>
          </p:nvSpPr>
          <p:spPr bwMode="auto">
            <a:xfrm>
              <a:off x="2644" y="2961"/>
              <a:ext cx="181" cy="84"/>
            </a:xfrm>
            <a:custGeom>
              <a:avLst/>
              <a:gdLst>
                <a:gd name="T0" fmla="*/ 0 w 21720"/>
                <a:gd name="T1" fmla="*/ 0 h 21600"/>
                <a:gd name="T2" fmla="*/ 181 w 21720"/>
                <a:gd name="T3" fmla="*/ 84 h 21600"/>
                <a:gd name="T4" fmla="*/ 1 w 21720"/>
                <a:gd name="T5" fmla="*/ 84 h 21600"/>
                <a:gd name="T6" fmla="*/ 0 60000 65536"/>
                <a:gd name="T7" fmla="*/ 0 60000 65536"/>
                <a:gd name="T8" fmla="*/ 0 60000 65536"/>
                <a:gd name="T9" fmla="*/ 0 w 21720"/>
                <a:gd name="T10" fmla="*/ 0 h 21600"/>
                <a:gd name="T11" fmla="*/ 21720 w 2172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0" h="21600" fill="none" extrusionOk="0">
                  <a:moveTo>
                    <a:pt x="0" y="0"/>
                  </a:moveTo>
                  <a:cubicBezTo>
                    <a:pt x="40" y="0"/>
                    <a:pt x="80" y="-1"/>
                    <a:pt x="120" y="0"/>
                  </a:cubicBezTo>
                  <a:cubicBezTo>
                    <a:pt x="12049" y="0"/>
                    <a:pt x="21720" y="9670"/>
                    <a:pt x="21720" y="21600"/>
                  </a:cubicBezTo>
                </a:path>
                <a:path w="21720" h="21600" stroke="0" extrusionOk="0">
                  <a:moveTo>
                    <a:pt x="0" y="0"/>
                  </a:moveTo>
                  <a:cubicBezTo>
                    <a:pt x="40" y="0"/>
                    <a:pt x="80" y="-1"/>
                    <a:pt x="120" y="0"/>
                  </a:cubicBezTo>
                  <a:cubicBezTo>
                    <a:pt x="12049" y="0"/>
                    <a:pt x="21720" y="9670"/>
                    <a:pt x="21720" y="21600"/>
                  </a:cubicBezTo>
                  <a:lnTo>
                    <a:pt x="12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2" name="Arc 26"/>
            <p:cNvSpPr>
              <a:spLocks/>
            </p:cNvSpPr>
            <p:nvPr/>
          </p:nvSpPr>
          <p:spPr bwMode="auto">
            <a:xfrm>
              <a:off x="2644" y="3044"/>
              <a:ext cx="180" cy="84"/>
            </a:xfrm>
            <a:custGeom>
              <a:avLst/>
              <a:gdLst>
                <a:gd name="T0" fmla="*/ 180 w 21600"/>
                <a:gd name="T1" fmla="*/ 0 h 21600"/>
                <a:gd name="T2" fmla="*/ 0 w 21600"/>
                <a:gd name="T3" fmla="*/ 8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3" name="Line 27"/>
            <p:cNvSpPr>
              <a:spLocks noChangeShapeType="1"/>
            </p:cNvSpPr>
            <p:nvPr/>
          </p:nvSpPr>
          <p:spPr bwMode="auto">
            <a:xfrm>
              <a:off x="2616" y="2956"/>
              <a:ext cx="2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4" name="Line 28"/>
            <p:cNvSpPr>
              <a:spLocks noChangeShapeType="1"/>
            </p:cNvSpPr>
            <p:nvPr/>
          </p:nvSpPr>
          <p:spPr bwMode="auto">
            <a:xfrm>
              <a:off x="2616" y="3140"/>
              <a:ext cx="2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5" name="Arc 29"/>
            <p:cNvSpPr>
              <a:spLocks/>
            </p:cNvSpPr>
            <p:nvPr/>
          </p:nvSpPr>
          <p:spPr bwMode="auto">
            <a:xfrm>
              <a:off x="2608" y="2961"/>
              <a:ext cx="33" cy="84"/>
            </a:xfrm>
            <a:custGeom>
              <a:avLst/>
              <a:gdLst>
                <a:gd name="T0" fmla="*/ 0 w 22275"/>
                <a:gd name="T1" fmla="*/ 0 h 21600"/>
                <a:gd name="T2" fmla="*/ 33 w 22275"/>
                <a:gd name="T3" fmla="*/ 84 h 21600"/>
                <a:gd name="T4" fmla="*/ 1 w 22275"/>
                <a:gd name="T5" fmla="*/ 84 h 21600"/>
                <a:gd name="T6" fmla="*/ 0 60000 65536"/>
                <a:gd name="T7" fmla="*/ 0 60000 65536"/>
                <a:gd name="T8" fmla="*/ 0 60000 65536"/>
                <a:gd name="T9" fmla="*/ 0 w 22275"/>
                <a:gd name="T10" fmla="*/ 0 h 21600"/>
                <a:gd name="T11" fmla="*/ 22275 w 222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75" h="21600" fill="none" extrusionOk="0">
                  <a:moveTo>
                    <a:pt x="-1" y="10"/>
                  </a:moveTo>
                  <a:cubicBezTo>
                    <a:pt x="224" y="3"/>
                    <a:pt x="449" y="-1"/>
                    <a:pt x="675" y="0"/>
                  </a:cubicBezTo>
                  <a:cubicBezTo>
                    <a:pt x="12604" y="0"/>
                    <a:pt x="22275" y="9670"/>
                    <a:pt x="22275" y="21600"/>
                  </a:cubicBezTo>
                </a:path>
                <a:path w="22275" h="21600" stroke="0" extrusionOk="0">
                  <a:moveTo>
                    <a:pt x="-1" y="10"/>
                  </a:moveTo>
                  <a:cubicBezTo>
                    <a:pt x="224" y="3"/>
                    <a:pt x="449" y="-1"/>
                    <a:pt x="675" y="0"/>
                  </a:cubicBezTo>
                  <a:cubicBezTo>
                    <a:pt x="12604" y="0"/>
                    <a:pt x="22275" y="9670"/>
                    <a:pt x="22275" y="21600"/>
                  </a:cubicBezTo>
                  <a:lnTo>
                    <a:pt x="67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6" name="Arc 30"/>
            <p:cNvSpPr>
              <a:spLocks/>
            </p:cNvSpPr>
            <p:nvPr/>
          </p:nvSpPr>
          <p:spPr bwMode="auto">
            <a:xfrm>
              <a:off x="2608" y="3044"/>
              <a:ext cx="32" cy="84"/>
            </a:xfrm>
            <a:custGeom>
              <a:avLst/>
              <a:gdLst>
                <a:gd name="T0" fmla="*/ 32 w 21600"/>
                <a:gd name="T1" fmla="*/ 0 h 21600"/>
                <a:gd name="T2" fmla="*/ 0 w 21600"/>
                <a:gd name="T3" fmla="*/ 8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46" name="Arc 32"/>
          <p:cNvSpPr>
            <a:spLocks/>
          </p:cNvSpPr>
          <p:nvPr/>
        </p:nvSpPr>
        <p:spPr bwMode="auto">
          <a:xfrm>
            <a:off x="5475288" y="2711450"/>
            <a:ext cx="112712" cy="90488"/>
          </a:xfrm>
          <a:custGeom>
            <a:avLst/>
            <a:gdLst>
              <a:gd name="T0" fmla="*/ 9111 w 21600"/>
              <a:gd name="T1" fmla="*/ 90488 h 17255"/>
              <a:gd name="T2" fmla="*/ 9654 w 21600"/>
              <a:gd name="T3" fmla="*/ 0 h 17255"/>
              <a:gd name="T4" fmla="*/ 112712 w 21600"/>
              <a:gd name="T5" fmla="*/ 45865 h 17255"/>
              <a:gd name="T6" fmla="*/ 0 60000 65536"/>
              <a:gd name="T7" fmla="*/ 0 60000 65536"/>
              <a:gd name="T8" fmla="*/ 0 60000 65536"/>
              <a:gd name="T9" fmla="*/ 0 w 21600"/>
              <a:gd name="T10" fmla="*/ 0 h 17255"/>
              <a:gd name="T11" fmla="*/ 21600 w 21600"/>
              <a:gd name="T12" fmla="*/ 17255 h 17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255" fill="none" extrusionOk="0">
                <a:moveTo>
                  <a:pt x="1746" y="17254"/>
                </a:moveTo>
                <a:cubicBezTo>
                  <a:pt x="594" y="14566"/>
                  <a:pt x="0" y="11671"/>
                  <a:pt x="0" y="8746"/>
                </a:cubicBezTo>
                <a:cubicBezTo>
                  <a:pt x="-1" y="5733"/>
                  <a:pt x="630" y="2754"/>
                  <a:pt x="1849" y="-1"/>
                </a:cubicBezTo>
              </a:path>
              <a:path w="21600" h="17255" stroke="0" extrusionOk="0">
                <a:moveTo>
                  <a:pt x="1746" y="17254"/>
                </a:moveTo>
                <a:cubicBezTo>
                  <a:pt x="594" y="14566"/>
                  <a:pt x="0" y="11671"/>
                  <a:pt x="0" y="8746"/>
                </a:cubicBezTo>
                <a:cubicBezTo>
                  <a:pt x="-1" y="5733"/>
                  <a:pt x="630" y="2754"/>
                  <a:pt x="1849" y="-1"/>
                </a:cubicBezTo>
                <a:lnTo>
                  <a:pt x="21600" y="8746"/>
                </a:lnTo>
                <a:close/>
              </a:path>
            </a:pathLst>
          </a:custGeom>
          <a:solidFill>
            <a:srgbClr val="000000"/>
          </a:solidFill>
          <a:ln w="25400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33"/>
          <p:cNvSpPr>
            <a:spLocks noChangeShapeType="1"/>
          </p:cNvSpPr>
          <p:nvPr/>
        </p:nvSpPr>
        <p:spPr bwMode="auto">
          <a:xfrm>
            <a:off x="5232400" y="2762250"/>
            <a:ext cx="2428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Line 34"/>
          <p:cNvSpPr>
            <a:spLocks noChangeShapeType="1"/>
          </p:cNvSpPr>
          <p:nvPr/>
        </p:nvSpPr>
        <p:spPr bwMode="auto">
          <a:xfrm flipH="1">
            <a:off x="4694238" y="2692400"/>
            <a:ext cx="2476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Line 35"/>
          <p:cNvSpPr>
            <a:spLocks noChangeShapeType="1"/>
          </p:cNvSpPr>
          <p:nvPr/>
        </p:nvSpPr>
        <p:spPr bwMode="auto">
          <a:xfrm flipH="1">
            <a:off x="4824413" y="2762250"/>
            <a:ext cx="1238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Line 36"/>
          <p:cNvSpPr>
            <a:spLocks noChangeShapeType="1"/>
          </p:cNvSpPr>
          <p:nvPr/>
        </p:nvSpPr>
        <p:spPr bwMode="auto">
          <a:xfrm flipH="1">
            <a:off x="4824413" y="2820988"/>
            <a:ext cx="1174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4906963" y="2624138"/>
            <a:ext cx="320675" cy="266700"/>
            <a:chOff x="2608" y="3180"/>
            <a:chExt cx="217" cy="184"/>
          </a:xfrm>
        </p:grpSpPr>
        <p:sp>
          <p:nvSpPr>
            <p:cNvPr id="22675" name="Arc 37"/>
            <p:cNvSpPr>
              <a:spLocks/>
            </p:cNvSpPr>
            <p:nvPr/>
          </p:nvSpPr>
          <p:spPr bwMode="auto">
            <a:xfrm>
              <a:off x="2644" y="3185"/>
              <a:ext cx="181" cy="84"/>
            </a:xfrm>
            <a:custGeom>
              <a:avLst/>
              <a:gdLst>
                <a:gd name="T0" fmla="*/ 0 w 21720"/>
                <a:gd name="T1" fmla="*/ 0 h 21600"/>
                <a:gd name="T2" fmla="*/ 181 w 21720"/>
                <a:gd name="T3" fmla="*/ 84 h 21600"/>
                <a:gd name="T4" fmla="*/ 1 w 21720"/>
                <a:gd name="T5" fmla="*/ 84 h 21600"/>
                <a:gd name="T6" fmla="*/ 0 60000 65536"/>
                <a:gd name="T7" fmla="*/ 0 60000 65536"/>
                <a:gd name="T8" fmla="*/ 0 60000 65536"/>
                <a:gd name="T9" fmla="*/ 0 w 21720"/>
                <a:gd name="T10" fmla="*/ 0 h 21600"/>
                <a:gd name="T11" fmla="*/ 21720 w 2172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0" h="21600" fill="none" extrusionOk="0">
                  <a:moveTo>
                    <a:pt x="0" y="0"/>
                  </a:moveTo>
                  <a:cubicBezTo>
                    <a:pt x="40" y="0"/>
                    <a:pt x="80" y="-1"/>
                    <a:pt x="120" y="0"/>
                  </a:cubicBezTo>
                  <a:cubicBezTo>
                    <a:pt x="12049" y="0"/>
                    <a:pt x="21720" y="9670"/>
                    <a:pt x="21720" y="21600"/>
                  </a:cubicBezTo>
                </a:path>
                <a:path w="21720" h="21600" stroke="0" extrusionOk="0">
                  <a:moveTo>
                    <a:pt x="0" y="0"/>
                  </a:moveTo>
                  <a:cubicBezTo>
                    <a:pt x="40" y="0"/>
                    <a:pt x="80" y="-1"/>
                    <a:pt x="120" y="0"/>
                  </a:cubicBezTo>
                  <a:cubicBezTo>
                    <a:pt x="12049" y="0"/>
                    <a:pt x="21720" y="9670"/>
                    <a:pt x="21720" y="21600"/>
                  </a:cubicBezTo>
                  <a:lnTo>
                    <a:pt x="12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6" name="Arc 38"/>
            <p:cNvSpPr>
              <a:spLocks/>
            </p:cNvSpPr>
            <p:nvPr/>
          </p:nvSpPr>
          <p:spPr bwMode="auto">
            <a:xfrm>
              <a:off x="2644" y="3268"/>
              <a:ext cx="180" cy="84"/>
            </a:xfrm>
            <a:custGeom>
              <a:avLst/>
              <a:gdLst>
                <a:gd name="T0" fmla="*/ 180 w 21600"/>
                <a:gd name="T1" fmla="*/ 0 h 21600"/>
                <a:gd name="T2" fmla="*/ 0 w 21600"/>
                <a:gd name="T3" fmla="*/ 8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7" name="Line 39"/>
            <p:cNvSpPr>
              <a:spLocks noChangeShapeType="1"/>
            </p:cNvSpPr>
            <p:nvPr/>
          </p:nvSpPr>
          <p:spPr bwMode="auto">
            <a:xfrm>
              <a:off x="2616" y="3180"/>
              <a:ext cx="2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8" name="Line 40"/>
            <p:cNvSpPr>
              <a:spLocks noChangeShapeType="1"/>
            </p:cNvSpPr>
            <p:nvPr/>
          </p:nvSpPr>
          <p:spPr bwMode="auto">
            <a:xfrm>
              <a:off x="2616" y="3364"/>
              <a:ext cx="2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9" name="Arc 41"/>
            <p:cNvSpPr>
              <a:spLocks/>
            </p:cNvSpPr>
            <p:nvPr/>
          </p:nvSpPr>
          <p:spPr bwMode="auto">
            <a:xfrm>
              <a:off x="2608" y="3185"/>
              <a:ext cx="33" cy="84"/>
            </a:xfrm>
            <a:custGeom>
              <a:avLst/>
              <a:gdLst>
                <a:gd name="T0" fmla="*/ 0 w 22275"/>
                <a:gd name="T1" fmla="*/ 0 h 21600"/>
                <a:gd name="T2" fmla="*/ 33 w 22275"/>
                <a:gd name="T3" fmla="*/ 84 h 21600"/>
                <a:gd name="T4" fmla="*/ 1 w 22275"/>
                <a:gd name="T5" fmla="*/ 84 h 21600"/>
                <a:gd name="T6" fmla="*/ 0 60000 65536"/>
                <a:gd name="T7" fmla="*/ 0 60000 65536"/>
                <a:gd name="T8" fmla="*/ 0 60000 65536"/>
                <a:gd name="T9" fmla="*/ 0 w 22275"/>
                <a:gd name="T10" fmla="*/ 0 h 21600"/>
                <a:gd name="T11" fmla="*/ 22275 w 222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75" h="21600" fill="none" extrusionOk="0">
                  <a:moveTo>
                    <a:pt x="-1" y="10"/>
                  </a:moveTo>
                  <a:cubicBezTo>
                    <a:pt x="224" y="3"/>
                    <a:pt x="449" y="-1"/>
                    <a:pt x="675" y="0"/>
                  </a:cubicBezTo>
                  <a:cubicBezTo>
                    <a:pt x="12604" y="0"/>
                    <a:pt x="22275" y="9670"/>
                    <a:pt x="22275" y="21600"/>
                  </a:cubicBezTo>
                </a:path>
                <a:path w="22275" h="21600" stroke="0" extrusionOk="0">
                  <a:moveTo>
                    <a:pt x="-1" y="10"/>
                  </a:moveTo>
                  <a:cubicBezTo>
                    <a:pt x="224" y="3"/>
                    <a:pt x="449" y="-1"/>
                    <a:pt x="675" y="0"/>
                  </a:cubicBezTo>
                  <a:cubicBezTo>
                    <a:pt x="12604" y="0"/>
                    <a:pt x="22275" y="9670"/>
                    <a:pt x="22275" y="21600"/>
                  </a:cubicBezTo>
                  <a:lnTo>
                    <a:pt x="67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0" name="Arc 42"/>
            <p:cNvSpPr>
              <a:spLocks/>
            </p:cNvSpPr>
            <p:nvPr/>
          </p:nvSpPr>
          <p:spPr bwMode="auto">
            <a:xfrm>
              <a:off x="2608" y="3268"/>
              <a:ext cx="32" cy="84"/>
            </a:xfrm>
            <a:custGeom>
              <a:avLst/>
              <a:gdLst>
                <a:gd name="T0" fmla="*/ 32 w 21600"/>
                <a:gd name="T1" fmla="*/ 0 h 21600"/>
                <a:gd name="T2" fmla="*/ 0 w 21600"/>
                <a:gd name="T3" fmla="*/ 8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52" name="Line 44"/>
          <p:cNvSpPr>
            <a:spLocks noChangeShapeType="1"/>
          </p:cNvSpPr>
          <p:nvPr/>
        </p:nvSpPr>
        <p:spPr bwMode="auto">
          <a:xfrm>
            <a:off x="5580063" y="1895475"/>
            <a:ext cx="0" cy="10731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Rectangle 45"/>
          <p:cNvSpPr>
            <a:spLocks noChangeArrowheads="1"/>
          </p:cNvSpPr>
          <p:nvPr/>
        </p:nvSpPr>
        <p:spPr bwMode="auto">
          <a:xfrm>
            <a:off x="5527675" y="1968500"/>
            <a:ext cx="339725" cy="25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altLang="ko-KR">
                <a:solidFill>
                  <a:srgbClr val="000000"/>
                </a:solidFill>
              </a:rPr>
              <a:t>S</a:t>
            </a:r>
            <a:r>
              <a:rPr lang="en-US" altLang="ko-KR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2554" name="Rectangle 46"/>
          <p:cNvSpPr>
            <a:spLocks noChangeArrowheads="1"/>
          </p:cNvSpPr>
          <p:nvPr/>
        </p:nvSpPr>
        <p:spPr bwMode="auto">
          <a:xfrm>
            <a:off x="5534025" y="2306638"/>
            <a:ext cx="339725" cy="25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altLang="ko-KR">
                <a:solidFill>
                  <a:srgbClr val="000000"/>
                </a:solidFill>
              </a:rPr>
              <a:t>S</a:t>
            </a:r>
            <a:r>
              <a:rPr lang="en-US" altLang="ko-KR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2555" name="Rectangle 47"/>
          <p:cNvSpPr>
            <a:spLocks noChangeArrowheads="1"/>
          </p:cNvSpPr>
          <p:nvPr/>
        </p:nvSpPr>
        <p:spPr bwMode="auto">
          <a:xfrm>
            <a:off x="5540375" y="2646363"/>
            <a:ext cx="339725" cy="25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altLang="ko-KR">
                <a:solidFill>
                  <a:srgbClr val="000000"/>
                </a:solidFill>
              </a:rPr>
              <a:t>S</a:t>
            </a:r>
            <a:r>
              <a:rPr lang="en-US" altLang="ko-KR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2556" name="Line 48"/>
          <p:cNvSpPr>
            <a:spLocks noChangeShapeType="1"/>
          </p:cNvSpPr>
          <p:nvPr/>
        </p:nvSpPr>
        <p:spPr bwMode="auto">
          <a:xfrm>
            <a:off x="5592763" y="1901825"/>
            <a:ext cx="812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Rectangle 49"/>
          <p:cNvSpPr>
            <a:spLocks noChangeArrowheads="1"/>
          </p:cNvSpPr>
          <p:nvPr/>
        </p:nvSpPr>
        <p:spPr bwMode="auto">
          <a:xfrm>
            <a:off x="5830888" y="2274888"/>
            <a:ext cx="515937" cy="280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altLang="ko-KR" sz="1400">
                <a:solidFill>
                  <a:srgbClr val="000000"/>
                </a:solidFill>
              </a:rPr>
              <a:t>Bus</a:t>
            </a:r>
          </a:p>
        </p:txBody>
      </p:sp>
      <p:sp>
        <p:nvSpPr>
          <p:cNvPr id="22558" name="Line 50"/>
          <p:cNvSpPr>
            <a:spLocks noChangeShapeType="1"/>
          </p:cNvSpPr>
          <p:nvPr/>
        </p:nvSpPr>
        <p:spPr bwMode="auto">
          <a:xfrm>
            <a:off x="6397625" y="1895475"/>
            <a:ext cx="0" cy="1066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9" name="Line 51"/>
          <p:cNvSpPr>
            <a:spLocks noChangeShapeType="1"/>
          </p:cNvSpPr>
          <p:nvPr/>
        </p:nvSpPr>
        <p:spPr bwMode="auto">
          <a:xfrm>
            <a:off x="5586413" y="2959100"/>
            <a:ext cx="3270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0" name="Line 52"/>
          <p:cNvSpPr>
            <a:spLocks noChangeShapeType="1"/>
          </p:cNvSpPr>
          <p:nvPr/>
        </p:nvSpPr>
        <p:spPr bwMode="auto">
          <a:xfrm>
            <a:off x="6054725" y="2959100"/>
            <a:ext cx="355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1" name="Line 53"/>
          <p:cNvSpPr>
            <a:spLocks noChangeShapeType="1"/>
          </p:cNvSpPr>
          <p:nvPr/>
        </p:nvSpPr>
        <p:spPr bwMode="auto">
          <a:xfrm>
            <a:off x="5918200" y="2965450"/>
            <a:ext cx="0" cy="31654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Rectangle 54"/>
          <p:cNvSpPr>
            <a:spLocks noChangeArrowheads="1"/>
          </p:cNvSpPr>
          <p:nvPr/>
        </p:nvSpPr>
        <p:spPr bwMode="auto">
          <a:xfrm>
            <a:off x="5857875" y="2986088"/>
            <a:ext cx="265113" cy="25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altLang="ko-KR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2563" name="Line 55"/>
          <p:cNvSpPr>
            <a:spLocks noChangeShapeType="1"/>
          </p:cNvSpPr>
          <p:nvPr/>
        </p:nvSpPr>
        <p:spPr bwMode="auto">
          <a:xfrm>
            <a:off x="6048375" y="2965450"/>
            <a:ext cx="0" cy="3303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4" name="Rectangle 56"/>
          <p:cNvSpPr>
            <a:spLocks noChangeArrowheads="1"/>
          </p:cNvSpPr>
          <p:nvPr/>
        </p:nvSpPr>
        <p:spPr bwMode="auto">
          <a:xfrm>
            <a:off x="3440113" y="2825750"/>
            <a:ext cx="1123950" cy="56991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5" name="Rectangle 57"/>
          <p:cNvSpPr>
            <a:spLocks noChangeArrowheads="1"/>
          </p:cNvSpPr>
          <p:nvPr/>
        </p:nvSpPr>
        <p:spPr bwMode="auto">
          <a:xfrm>
            <a:off x="3570288" y="2873375"/>
            <a:ext cx="862012" cy="473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altLang="ko-KR" sz="1400">
                <a:solidFill>
                  <a:srgbClr val="000000"/>
                </a:solidFill>
              </a:rPr>
              <a:t>Memory</a:t>
            </a:r>
          </a:p>
          <a:p>
            <a:pPr defTabSz="762000" eaLnBrk="1"/>
            <a:endParaRPr lang="en-US" altLang="ko-KR" sz="1400">
              <a:solidFill>
                <a:srgbClr val="000000"/>
              </a:solidFill>
            </a:endParaRPr>
          </a:p>
        </p:txBody>
      </p:sp>
      <p:sp>
        <p:nvSpPr>
          <p:cNvPr id="22566" name="Rectangle 58"/>
          <p:cNvSpPr>
            <a:spLocks noChangeArrowheads="1"/>
          </p:cNvSpPr>
          <p:nvPr/>
        </p:nvSpPr>
        <p:spPr bwMode="auto">
          <a:xfrm>
            <a:off x="3746500" y="3048000"/>
            <a:ext cx="504825" cy="280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altLang="ko-KR" sz="1400">
                <a:solidFill>
                  <a:srgbClr val="000000"/>
                </a:solidFill>
              </a:rPr>
              <a:t>unit</a:t>
            </a:r>
          </a:p>
        </p:txBody>
      </p:sp>
      <p:sp>
        <p:nvSpPr>
          <p:cNvPr id="22567" name="Line 59"/>
          <p:cNvSpPr>
            <a:spLocks noChangeShapeType="1"/>
          </p:cNvSpPr>
          <p:nvPr/>
        </p:nvSpPr>
        <p:spPr bwMode="auto">
          <a:xfrm>
            <a:off x="4711700" y="2036763"/>
            <a:ext cx="0" cy="6556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8" name="Arc 60"/>
          <p:cNvSpPr>
            <a:spLocks/>
          </p:cNvSpPr>
          <p:nvPr/>
        </p:nvSpPr>
        <p:spPr bwMode="auto">
          <a:xfrm>
            <a:off x="5807075" y="3033713"/>
            <a:ext cx="112713" cy="87312"/>
          </a:xfrm>
          <a:custGeom>
            <a:avLst/>
            <a:gdLst>
              <a:gd name="T0" fmla="*/ 9111 w 21600"/>
              <a:gd name="T1" fmla="*/ 87312 h 17255"/>
              <a:gd name="T2" fmla="*/ 9654 w 21600"/>
              <a:gd name="T3" fmla="*/ 0 h 17255"/>
              <a:gd name="T4" fmla="*/ 112713 w 21600"/>
              <a:gd name="T5" fmla="*/ 44256 h 17255"/>
              <a:gd name="T6" fmla="*/ 0 60000 65536"/>
              <a:gd name="T7" fmla="*/ 0 60000 65536"/>
              <a:gd name="T8" fmla="*/ 0 60000 65536"/>
              <a:gd name="T9" fmla="*/ 0 w 21600"/>
              <a:gd name="T10" fmla="*/ 0 h 17255"/>
              <a:gd name="T11" fmla="*/ 21600 w 21600"/>
              <a:gd name="T12" fmla="*/ 17255 h 17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255" fill="none" extrusionOk="0">
                <a:moveTo>
                  <a:pt x="1746" y="17254"/>
                </a:moveTo>
                <a:cubicBezTo>
                  <a:pt x="594" y="14566"/>
                  <a:pt x="0" y="11671"/>
                  <a:pt x="0" y="8746"/>
                </a:cubicBezTo>
                <a:cubicBezTo>
                  <a:pt x="-1" y="5733"/>
                  <a:pt x="630" y="2754"/>
                  <a:pt x="1849" y="-1"/>
                </a:cubicBezTo>
              </a:path>
              <a:path w="21600" h="17255" stroke="0" extrusionOk="0">
                <a:moveTo>
                  <a:pt x="1746" y="17254"/>
                </a:moveTo>
                <a:cubicBezTo>
                  <a:pt x="594" y="14566"/>
                  <a:pt x="0" y="11671"/>
                  <a:pt x="0" y="8746"/>
                </a:cubicBezTo>
                <a:cubicBezTo>
                  <a:pt x="-1" y="5733"/>
                  <a:pt x="630" y="2754"/>
                  <a:pt x="1849" y="-1"/>
                </a:cubicBezTo>
                <a:lnTo>
                  <a:pt x="21600" y="8746"/>
                </a:lnTo>
                <a:close/>
              </a:path>
            </a:pathLst>
          </a:custGeom>
          <a:solidFill>
            <a:srgbClr val="000000"/>
          </a:solidFill>
          <a:ln w="25400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9" name="Line 61"/>
          <p:cNvSpPr>
            <a:spLocks noChangeShapeType="1"/>
          </p:cNvSpPr>
          <p:nvPr/>
        </p:nvSpPr>
        <p:spPr bwMode="auto">
          <a:xfrm>
            <a:off x="4575175" y="3087688"/>
            <a:ext cx="12303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0" name="Arc 62"/>
          <p:cNvSpPr>
            <a:spLocks/>
          </p:cNvSpPr>
          <p:nvPr/>
        </p:nvSpPr>
        <p:spPr bwMode="auto">
          <a:xfrm>
            <a:off x="4581525" y="3230563"/>
            <a:ext cx="112713" cy="87312"/>
          </a:xfrm>
          <a:custGeom>
            <a:avLst/>
            <a:gdLst>
              <a:gd name="T0" fmla="*/ 102814 w 21600"/>
              <a:gd name="T1" fmla="*/ 0 h 17464"/>
              <a:gd name="T2" fmla="*/ 103367 w 21600"/>
              <a:gd name="T3" fmla="*/ 87312 h 17464"/>
              <a:gd name="T4" fmla="*/ 0 w 21600"/>
              <a:gd name="T5" fmla="*/ 44256 h 17464"/>
              <a:gd name="T6" fmla="*/ 0 60000 65536"/>
              <a:gd name="T7" fmla="*/ 0 60000 65536"/>
              <a:gd name="T8" fmla="*/ 0 60000 65536"/>
              <a:gd name="T9" fmla="*/ 0 w 21600"/>
              <a:gd name="T10" fmla="*/ 0 h 17464"/>
              <a:gd name="T11" fmla="*/ 21600 w 21600"/>
              <a:gd name="T12" fmla="*/ 17464 h 174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464" fill="none" extrusionOk="0">
                <a:moveTo>
                  <a:pt x="19702" y="0"/>
                </a:moveTo>
                <a:cubicBezTo>
                  <a:pt x="20953" y="2783"/>
                  <a:pt x="21600" y="5800"/>
                  <a:pt x="21600" y="8852"/>
                </a:cubicBezTo>
                <a:cubicBezTo>
                  <a:pt x="21600" y="11815"/>
                  <a:pt x="20990" y="14746"/>
                  <a:pt x="19808" y="17463"/>
                </a:cubicBezTo>
              </a:path>
              <a:path w="21600" h="17464" stroke="0" extrusionOk="0">
                <a:moveTo>
                  <a:pt x="19702" y="0"/>
                </a:moveTo>
                <a:cubicBezTo>
                  <a:pt x="20953" y="2783"/>
                  <a:pt x="21600" y="5800"/>
                  <a:pt x="21600" y="8852"/>
                </a:cubicBezTo>
                <a:cubicBezTo>
                  <a:pt x="21600" y="11815"/>
                  <a:pt x="20990" y="14746"/>
                  <a:pt x="19808" y="17463"/>
                </a:cubicBezTo>
                <a:lnTo>
                  <a:pt x="0" y="8852"/>
                </a:lnTo>
                <a:close/>
              </a:path>
            </a:pathLst>
          </a:custGeom>
          <a:solidFill>
            <a:srgbClr val="000000"/>
          </a:solidFill>
          <a:ln w="25400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1" name="Line 63"/>
          <p:cNvSpPr>
            <a:spLocks noChangeShapeType="1"/>
          </p:cNvSpPr>
          <p:nvPr/>
        </p:nvSpPr>
        <p:spPr bwMode="auto">
          <a:xfrm>
            <a:off x="4683125" y="3284538"/>
            <a:ext cx="7747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2" name="Rectangle 64"/>
          <p:cNvSpPr>
            <a:spLocks noChangeArrowheads="1"/>
          </p:cNvSpPr>
          <p:nvPr/>
        </p:nvSpPr>
        <p:spPr bwMode="auto">
          <a:xfrm>
            <a:off x="4633913" y="3255963"/>
            <a:ext cx="788987" cy="25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altLang="ko-KR">
                <a:solidFill>
                  <a:srgbClr val="000000"/>
                </a:solidFill>
              </a:rPr>
              <a:t>Address</a:t>
            </a:r>
          </a:p>
        </p:txBody>
      </p:sp>
      <p:sp>
        <p:nvSpPr>
          <p:cNvPr id="22573" name="Arc 65"/>
          <p:cNvSpPr>
            <a:spLocks/>
          </p:cNvSpPr>
          <p:nvPr/>
        </p:nvSpPr>
        <p:spPr bwMode="auto">
          <a:xfrm>
            <a:off x="3992563" y="3402013"/>
            <a:ext cx="90487" cy="109537"/>
          </a:xfrm>
          <a:custGeom>
            <a:avLst/>
            <a:gdLst>
              <a:gd name="T0" fmla="*/ 90487 w 17464"/>
              <a:gd name="T1" fmla="*/ 100455 h 21600"/>
              <a:gd name="T2" fmla="*/ 0 w 17464"/>
              <a:gd name="T3" fmla="*/ 99917 h 21600"/>
              <a:gd name="T4" fmla="*/ 45865 w 17464"/>
              <a:gd name="T5" fmla="*/ 0 h 21600"/>
              <a:gd name="T6" fmla="*/ 0 60000 65536"/>
              <a:gd name="T7" fmla="*/ 0 60000 65536"/>
              <a:gd name="T8" fmla="*/ 0 60000 65536"/>
              <a:gd name="T9" fmla="*/ 0 w 17464"/>
              <a:gd name="T10" fmla="*/ 0 h 21600"/>
              <a:gd name="T11" fmla="*/ 17464 w 174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64" h="21600" fill="none" extrusionOk="0">
                <a:moveTo>
                  <a:pt x="17463" y="19808"/>
                </a:moveTo>
                <a:cubicBezTo>
                  <a:pt x="14746" y="20990"/>
                  <a:pt x="11815" y="21599"/>
                  <a:pt x="8852" y="21600"/>
                </a:cubicBezTo>
                <a:cubicBezTo>
                  <a:pt x="5800" y="21600"/>
                  <a:pt x="2783" y="20953"/>
                  <a:pt x="0" y="19702"/>
                </a:cubicBezTo>
              </a:path>
              <a:path w="17464" h="21600" stroke="0" extrusionOk="0">
                <a:moveTo>
                  <a:pt x="17463" y="19808"/>
                </a:moveTo>
                <a:cubicBezTo>
                  <a:pt x="14746" y="20990"/>
                  <a:pt x="11815" y="21599"/>
                  <a:pt x="8852" y="21600"/>
                </a:cubicBezTo>
                <a:cubicBezTo>
                  <a:pt x="5800" y="21600"/>
                  <a:pt x="2783" y="20953"/>
                  <a:pt x="0" y="19702"/>
                </a:cubicBezTo>
                <a:lnTo>
                  <a:pt x="8852" y="0"/>
                </a:lnTo>
                <a:close/>
              </a:path>
            </a:pathLst>
          </a:custGeom>
          <a:solidFill>
            <a:srgbClr val="000000"/>
          </a:solidFill>
          <a:ln w="25400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4" name="Line 66"/>
          <p:cNvSpPr>
            <a:spLocks noChangeShapeType="1"/>
          </p:cNvSpPr>
          <p:nvPr/>
        </p:nvSpPr>
        <p:spPr bwMode="auto">
          <a:xfrm>
            <a:off x="4037013" y="3511550"/>
            <a:ext cx="0" cy="1746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5" name="Rectangle 67"/>
          <p:cNvSpPr>
            <a:spLocks noChangeArrowheads="1"/>
          </p:cNvSpPr>
          <p:nvPr/>
        </p:nvSpPr>
        <p:spPr bwMode="auto">
          <a:xfrm>
            <a:off x="4003675" y="3435350"/>
            <a:ext cx="552450" cy="25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altLang="ko-KR">
                <a:solidFill>
                  <a:srgbClr val="000000"/>
                </a:solidFill>
              </a:rPr>
              <a:t>Read</a:t>
            </a:r>
          </a:p>
        </p:txBody>
      </p:sp>
      <p:sp>
        <p:nvSpPr>
          <p:cNvPr id="22576" name="Arc 68"/>
          <p:cNvSpPr>
            <a:spLocks/>
          </p:cNvSpPr>
          <p:nvPr/>
        </p:nvSpPr>
        <p:spPr bwMode="auto">
          <a:xfrm>
            <a:off x="3322638" y="3033713"/>
            <a:ext cx="112712" cy="87312"/>
          </a:xfrm>
          <a:custGeom>
            <a:avLst/>
            <a:gdLst>
              <a:gd name="T0" fmla="*/ 9111 w 21600"/>
              <a:gd name="T1" fmla="*/ 87312 h 17255"/>
              <a:gd name="T2" fmla="*/ 9654 w 21600"/>
              <a:gd name="T3" fmla="*/ 0 h 17255"/>
              <a:gd name="T4" fmla="*/ 112712 w 21600"/>
              <a:gd name="T5" fmla="*/ 44256 h 17255"/>
              <a:gd name="T6" fmla="*/ 0 60000 65536"/>
              <a:gd name="T7" fmla="*/ 0 60000 65536"/>
              <a:gd name="T8" fmla="*/ 0 60000 65536"/>
              <a:gd name="T9" fmla="*/ 0 w 21600"/>
              <a:gd name="T10" fmla="*/ 0 h 17255"/>
              <a:gd name="T11" fmla="*/ 21600 w 21600"/>
              <a:gd name="T12" fmla="*/ 17255 h 17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255" fill="none" extrusionOk="0">
                <a:moveTo>
                  <a:pt x="1746" y="17254"/>
                </a:moveTo>
                <a:cubicBezTo>
                  <a:pt x="594" y="14566"/>
                  <a:pt x="0" y="11671"/>
                  <a:pt x="0" y="8746"/>
                </a:cubicBezTo>
                <a:cubicBezTo>
                  <a:pt x="-1" y="5733"/>
                  <a:pt x="630" y="2754"/>
                  <a:pt x="1849" y="-1"/>
                </a:cubicBezTo>
              </a:path>
              <a:path w="21600" h="17255" stroke="0" extrusionOk="0">
                <a:moveTo>
                  <a:pt x="1746" y="17254"/>
                </a:moveTo>
                <a:cubicBezTo>
                  <a:pt x="594" y="14566"/>
                  <a:pt x="0" y="11671"/>
                  <a:pt x="0" y="8746"/>
                </a:cubicBezTo>
                <a:cubicBezTo>
                  <a:pt x="-1" y="5733"/>
                  <a:pt x="630" y="2754"/>
                  <a:pt x="1849" y="-1"/>
                </a:cubicBezTo>
                <a:lnTo>
                  <a:pt x="21600" y="8746"/>
                </a:lnTo>
                <a:close/>
              </a:path>
            </a:pathLst>
          </a:custGeom>
          <a:solidFill>
            <a:srgbClr val="000000"/>
          </a:solidFill>
          <a:ln w="25400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7" name="Line 69"/>
          <p:cNvSpPr>
            <a:spLocks noChangeShapeType="1"/>
          </p:cNvSpPr>
          <p:nvPr/>
        </p:nvSpPr>
        <p:spPr bwMode="auto">
          <a:xfrm>
            <a:off x="2032000" y="3087688"/>
            <a:ext cx="12906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8" name="Line 70"/>
          <p:cNvSpPr>
            <a:spLocks noChangeShapeType="1"/>
          </p:cNvSpPr>
          <p:nvPr/>
        </p:nvSpPr>
        <p:spPr bwMode="auto">
          <a:xfrm>
            <a:off x="2700338" y="2430463"/>
            <a:ext cx="0" cy="20399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9" name="Line 71"/>
          <p:cNvSpPr>
            <a:spLocks noChangeShapeType="1"/>
          </p:cNvSpPr>
          <p:nvPr/>
        </p:nvSpPr>
        <p:spPr bwMode="auto">
          <a:xfrm>
            <a:off x="2901950" y="2036763"/>
            <a:ext cx="0" cy="3822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0" name="Line 72"/>
          <p:cNvSpPr>
            <a:spLocks noChangeShapeType="1"/>
          </p:cNvSpPr>
          <p:nvPr/>
        </p:nvSpPr>
        <p:spPr bwMode="auto">
          <a:xfrm flipH="1">
            <a:off x="3014663" y="3681413"/>
            <a:ext cx="1301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1" name="Line 73"/>
          <p:cNvSpPr>
            <a:spLocks noChangeShapeType="1"/>
          </p:cNvSpPr>
          <p:nvPr/>
        </p:nvSpPr>
        <p:spPr bwMode="auto">
          <a:xfrm flipH="1">
            <a:off x="2884488" y="3751263"/>
            <a:ext cx="260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80"/>
          <p:cNvGrpSpPr>
            <a:grpSpLocks/>
          </p:cNvGrpSpPr>
          <p:nvPr/>
        </p:nvGrpSpPr>
        <p:grpSpPr bwMode="auto">
          <a:xfrm>
            <a:off x="3097213" y="3552825"/>
            <a:ext cx="320675" cy="254000"/>
            <a:chOff x="1384" y="3820"/>
            <a:chExt cx="217" cy="176"/>
          </a:xfrm>
        </p:grpSpPr>
        <p:sp>
          <p:nvSpPr>
            <p:cNvPr id="22669" name="Arc 74"/>
            <p:cNvSpPr>
              <a:spLocks/>
            </p:cNvSpPr>
            <p:nvPr/>
          </p:nvSpPr>
          <p:spPr bwMode="auto">
            <a:xfrm>
              <a:off x="1420" y="3825"/>
              <a:ext cx="181" cy="80"/>
            </a:xfrm>
            <a:custGeom>
              <a:avLst/>
              <a:gdLst>
                <a:gd name="T0" fmla="*/ 0 w 21720"/>
                <a:gd name="T1" fmla="*/ 0 h 21600"/>
                <a:gd name="T2" fmla="*/ 181 w 21720"/>
                <a:gd name="T3" fmla="*/ 80 h 21600"/>
                <a:gd name="T4" fmla="*/ 1 w 21720"/>
                <a:gd name="T5" fmla="*/ 80 h 21600"/>
                <a:gd name="T6" fmla="*/ 0 60000 65536"/>
                <a:gd name="T7" fmla="*/ 0 60000 65536"/>
                <a:gd name="T8" fmla="*/ 0 60000 65536"/>
                <a:gd name="T9" fmla="*/ 0 w 21720"/>
                <a:gd name="T10" fmla="*/ 0 h 21600"/>
                <a:gd name="T11" fmla="*/ 21720 w 2172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0" h="21600" fill="none" extrusionOk="0">
                  <a:moveTo>
                    <a:pt x="0" y="0"/>
                  </a:moveTo>
                  <a:cubicBezTo>
                    <a:pt x="40" y="0"/>
                    <a:pt x="80" y="-1"/>
                    <a:pt x="120" y="0"/>
                  </a:cubicBezTo>
                  <a:cubicBezTo>
                    <a:pt x="12049" y="0"/>
                    <a:pt x="21720" y="9670"/>
                    <a:pt x="21720" y="21600"/>
                  </a:cubicBezTo>
                </a:path>
                <a:path w="21720" h="21600" stroke="0" extrusionOk="0">
                  <a:moveTo>
                    <a:pt x="0" y="0"/>
                  </a:moveTo>
                  <a:cubicBezTo>
                    <a:pt x="40" y="0"/>
                    <a:pt x="80" y="-1"/>
                    <a:pt x="120" y="0"/>
                  </a:cubicBezTo>
                  <a:cubicBezTo>
                    <a:pt x="12049" y="0"/>
                    <a:pt x="21720" y="9670"/>
                    <a:pt x="21720" y="21600"/>
                  </a:cubicBezTo>
                  <a:lnTo>
                    <a:pt x="12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0" name="Arc 75"/>
            <p:cNvSpPr>
              <a:spLocks/>
            </p:cNvSpPr>
            <p:nvPr/>
          </p:nvSpPr>
          <p:spPr bwMode="auto">
            <a:xfrm>
              <a:off x="1420" y="3904"/>
              <a:ext cx="180" cy="80"/>
            </a:xfrm>
            <a:custGeom>
              <a:avLst/>
              <a:gdLst>
                <a:gd name="T0" fmla="*/ 180 w 21600"/>
                <a:gd name="T1" fmla="*/ 0 h 21600"/>
                <a:gd name="T2" fmla="*/ 0 w 21600"/>
                <a:gd name="T3" fmla="*/ 8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1" name="Line 76"/>
            <p:cNvSpPr>
              <a:spLocks noChangeShapeType="1"/>
            </p:cNvSpPr>
            <p:nvPr/>
          </p:nvSpPr>
          <p:spPr bwMode="auto">
            <a:xfrm>
              <a:off x="1392" y="3820"/>
              <a:ext cx="2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2" name="Line 77"/>
            <p:cNvSpPr>
              <a:spLocks noChangeShapeType="1"/>
            </p:cNvSpPr>
            <p:nvPr/>
          </p:nvSpPr>
          <p:spPr bwMode="auto">
            <a:xfrm>
              <a:off x="1392" y="3996"/>
              <a:ext cx="2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3" name="Arc 78"/>
            <p:cNvSpPr>
              <a:spLocks/>
            </p:cNvSpPr>
            <p:nvPr/>
          </p:nvSpPr>
          <p:spPr bwMode="auto">
            <a:xfrm>
              <a:off x="1384" y="3825"/>
              <a:ext cx="33" cy="80"/>
            </a:xfrm>
            <a:custGeom>
              <a:avLst/>
              <a:gdLst>
                <a:gd name="T0" fmla="*/ 0 w 22275"/>
                <a:gd name="T1" fmla="*/ 0 h 21600"/>
                <a:gd name="T2" fmla="*/ 33 w 22275"/>
                <a:gd name="T3" fmla="*/ 80 h 21600"/>
                <a:gd name="T4" fmla="*/ 1 w 22275"/>
                <a:gd name="T5" fmla="*/ 80 h 21600"/>
                <a:gd name="T6" fmla="*/ 0 60000 65536"/>
                <a:gd name="T7" fmla="*/ 0 60000 65536"/>
                <a:gd name="T8" fmla="*/ 0 60000 65536"/>
                <a:gd name="T9" fmla="*/ 0 w 22275"/>
                <a:gd name="T10" fmla="*/ 0 h 21600"/>
                <a:gd name="T11" fmla="*/ 22275 w 222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75" h="21600" fill="none" extrusionOk="0">
                  <a:moveTo>
                    <a:pt x="-1" y="10"/>
                  </a:moveTo>
                  <a:cubicBezTo>
                    <a:pt x="224" y="3"/>
                    <a:pt x="449" y="-1"/>
                    <a:pt x="675" y="0"/>
                  </a:cubicBezTo>
                  <a:cubicBezTo>
                    <a:pt x="12604" y="0"/>
                    <a:pt x="22275" y="9670"/>
                    <a:pt x="22275" y="21600"/>
                  </a:cubicBezTo>
                </a:path>
                <a:path w="22275" h="21600" stroke="0" extrusionOk="0">
                  <a:moveTo>
                    <a:pt x="-1" y="10"/>
                  </a:moveTo>
                  <a:cubicBezTo>
                    <a:pt x="224" y="3"/>
                    <a:pt x="449" y="-1"/>
                    <a:pt x="675" y="0"/>
                  </a:cubicBezTo>
                  <a:cubicBezTo>
                    <a:pt x="12604" y="0"/>
                    <a:pt x="22275" y="9670"/>
                    <a:pt x="22275" y="21600"/>
                  </a:cubicBezTo>
                  <a:lnTo>
                    <a:pt x="67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4" name="Arc 79"/>
            <p:cNvSpPr>
              <a:spLocks/>
            </p:cNvSpPr>
            <p:nvPr/>
          </p:nvSpPr>
          <p:spPr bwMode="auto">
            <a:xfrm>
              <a:off x="1384" y="3904"/>
              <a:ext cx="32" cy="80"/>
            </a:xfrm>
            <a:custGeom>
              <a:avLst/>
              <a:gdLst>
                <a:gd name="T0" fmla="*/ 32 w 21600"/>
                <a:gd name="T1" fmla="*/ 0 h 21600"/>
                <a:gd name="T2" fmla="*/ 0 w 21600"/>
                <a:gd name="T3" fmla="*/ 8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83" name="Line 81"/>
          <p:cNvSpPr>
            <a:spLocks noChangeShapeType="1"/>
          </p:cNvSpPr>
          <p:nvPr/>
        </p:nvSpPr>
        <p:spPr bwMode="auto">
          <a:xfrm flipH="1" flipV="1">
            <a:off x="3014663" y="3609975"/>
            <a:ext cx="123825" cy="63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4" name="Line 83"/>
          <p:cNvSpPr>
            <a:spLocks noChangeShapeType="1"/>
          </p:cNvSpPr>
          <p:nvPr/>
        </p:nvSpPr>
        <p:spPr bwMode="auto">
          <a:xfrm flipH="1">
            <a:off x="2695575" y="4464050"/>
            <a:ext cx="449263" cy="63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3097213" y="4273550"/>
            <a:ext cx="320675" cy="266700"/>
            <a:chOff x="1384" y="4316"/>
            <a:chExt cx="217" cy="184"/>
          </a:xfrm>
        </p:grpSpPr>
        <p:sp>
          <p:nvSpPr>
            <p:cNvPr id="22663" name="Arc 84"/>
            <p:cNvSpPr>
              <a:spLocks/>
            </p:cNvSpPr>
            <p:nvPr/>
          </p:nvSpPr>
          <p:spPr bwMode="auto">
            <a:xfrm>
              <a:off x="1420" y="4321"/>
              <a:ext cx="181" cy="84"/>
            </a:xfrm>
            <a:custGeom>
              <a:avLst/>
              <a:gdLst>
                <a:gd name="T0" fmla="*/ 0 w 21720"/>
                <a:gd name="T1" fmla="*/ 0 h 21600"/>
                <a:gd name="T2" fmla="*/ 181 w 21720"/>
                <a:gd name="T3" fmla="*/ 84 h 21600"/>
                <a:gd name="T4" fmla="*/ 1 w 21720"/>
                <a:gd name="T5" fmla="*/ 84 h 21600"/>
                <a:gd name="T6" fmla="*/ 0 60000 65536"/>
                <a:gd name="T7" fmla="*/ 0 60000 65536"/>
                <a:gd name="T8" fmla="*/ 0 60000 65536"/>
                <a:gd name="T9" fmla="*/ 0 w 21720"/>
                <a:gd name="T10" fmla="*/ 0 h 21600"/>
                <a:gd name="T11" fmla="*/ 21720 w 2172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0" h="21600" fill="none" extrusionOk="0">
                  <a:moveTo>
                    <a:pt x="0" y="0"/>
                  </a:moveTo>
                  <a:cubicBezTo>
                    <a:pt x="40" y="0"/>
                    <a:pt x="80" y="-1"/>
                    <a:pt x="120" y="0"/>
                  </a:cubicBezTo>
                  <a:cubicBezTo>
                    <a:pt x="12049" y="0"/>
                    <a:pt x="21720" y="9670"/>
                    <a:pt x="21720" y="21600"/>
                  </a:cubicBezTo>
                </a:path>
                <a:path w="21720" h="21600" stroke="0" extrusionOk="0">
                  <a:moveTo>
                    <a:pt x="0" y="0"/>
                  </a:moveTo>
                  <a:cubicBezTo>
                    <a:pt x="40" y="0"/>
                    <a:pt x="80" y="-1"/>
                    <a:pt x="120" y="0"/>
                  </a:cubicBezTo>
                  <a:cubicBezTo>
                    <a:pt x="12049" y="0"/>
                    <a:pt x="21720" y="9670"/>
                    <a:pt x="21720" y="21600"/>
                  </a:cubicBezTo>
                  <a:lnTo>
                    <a:pt x="12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64" name="Arc 85"/>
            <p:cNvSpPr>
              <a:spLocks/>
            </p:cNvSpPr>
            <p:nvPr/>
          </p:nvSpPr>
          <p:spPr bwMode="auto">
            <a:xfrm>
              <a:off x="1420" y="4404"/>
              <a:ext cx="180" cy="84"/>
            </a:xfrm>
            <a:custGeom>
              <a:avLst/>
              <a:gdLst>
                <a:gd name="T0" fmla="*/ 180 w 21600"/>
                <a:gd name="T1" fmla="*/ 0 h 21600"/>
                <a:gd name="T2" fmla="*/ 0 w 21600"/>
                <a:gd name="T3" fmla="*/ 8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65" name="Line 86"/>
            <p:cNvSpPr>
              <a:spLocks noChangeShapeType="1"/>
            </p:cNvSpPr>
            <p:nvPr/>
          </p:nvSpPr>
          <p:spPr bwMode="auto">
            <a:xfrm>
              <a:off x="1392" y="4316"/>
              <a:ext cx="2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66" name="Line 87"/>
            <p:cNvSpPr>
              <a:spLocks noChangeShapeType="1"/>
            </p:cNvSpPr>
            <p:nvPr/>
          </p:nvSpPr>
          <p:spPr bwMode="auto">
            <a:xfrm>
              <a:off x="1392" y="4500"/>
              <a:ext cx="2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67" name="Arc 88"/>
            <p:cNvSpPr>
              <a:spLocks/>
            </p:cNvSpPr>
            <p:nvPr/>
          </p:nvSpPr>
          <p:spPr bwMode="auto">
            <a:xfrm>
              <a:off x="1384" y="4321"/>
              <a:ext cx="33" cy="84"/>
            </a:xfrm>
            <a:custGeom>
              <a:avLst/>
              <a:gdLst>
                <a:gd name="T0" fmla="*/ 0 w 22275"/>
                <a:gd name="T1" fmla="*/ 0 h 21600"/>
                <a:gd name="T2" fmla="*/ 33 w 22275"/>
                <a:gd name="T3" fmla="*/ 84 h 21600"/>
                <a:gd name="T4" fmla="*/ 1 w 22275"/>
                <a:gd name="T5" fmla="*/ 84 h 21600"/>
                <a:gd name="T6" fmla="*/ 0 60000 65536"/>
                <a:gd name="T7" fmla="*/ 0 60000 65536"/>
                <a:gd name="T8" fmla="*/ 0 60000 65536"/>
                <a:gd name="T9" fmla="*/ 0 w 22275"/>
                <a:gd name="T10" fmla="*/ 0 h 21600"/>
                <a:gd name="T11" fmla="*/ 22275 w 222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75" h="21600" fill="none" extrusionOk="0">
                  <a:moveTo>
                    <a:pt x="-1" y="10"/>
                  </a:moveTo>
                  <a:cubicBezTo>
                    <a:pt x="224" y="3"/>
                    <a:pt x="449" y="-1"/>
                    <a:pt x="675" y="0"/>
                  </a:cubicBezTo>
                  <a:cubicBezTo>
                    <a:pt x="12604" y="0"/>
                    <a:pt x="22275" y="9670"/>
                    <a:pt x="22275" y="21600"/>
                  </a:cubicBezTo>
                </a:path>
                <a:path w="22275" h="21600" stroke="0" extrusionOk="0">
                  <a:moveTo>
                    <a:pt x="-1" y="10"/>
                  </a:moveTo>
                  <a:cubicBezTo>
                    <a:pt x="224" y="3"/>
                    <a:pt x="449" y="-1"/>
                    <a:pt x="675" y="0"/>
                  </a:cubicBezTo>
                  <a:cubicBezTo>
                    <a:pt x="12604" y="0"/>
                    <a:pt x="22275" y="9670"/>
                    <a:pt x="22275" y="21600"/>
                  </a:cubicBezTo>
                  <a:lnTo>
                    <a:pt x="67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68" name="Arc 89"/>
            <p:cNvSpPr>
              <a:spLocks/>
            </p:cNvSpPr>
            <p:nvPr/>
          </p:nvSpPr>
          <p:spPr bwMode="auto">
            <a:xfrm>
              <a:off x="1384" y="4404"/>
              <a:ext cx="32" cy="84"/>
            </a:xfrm>
            <a:custGeom>
              <a:avLst/>
              <a:gdLst>
                <a:gd name="T0" fmla="*/ 32 w 21600"/>
                <a:gd name="T1" fmla="*/ 0 h 21600"/>
                <a:gd name="T2" fmla="*/ 0 w 21600"/>
                <a:gd name="T3" fmla="*/ 8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86" name="Line 91"/>
          <p:cNvSpPr>
            <a:spLocks noChangeShapeType="1"/>
          </p:cNvSpPr>
          <p:nvPr/>
        </p:nvSpPr>
        <p:spPr bwMode="auto">
          <a:xfrm flipH="1">
            <a:off x="3014663" y="4341813"/>
            <a:ext cx="1238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7" name="Line 92"/>
          <p:cNvSpPr>
            <a:spLocks noChangeShapeType="1"/>
          </p:cNvSpPr>
          <p:nvPr/>
        </p:nvSpPr>
        <p:spPr bwMode="auto">
          <a:xfrm>
            <a:off x="3427413" y="3681413"/>
            <a:ext cx="6048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8" name="Rectangle 93"/>
          <p:cNvSpPr>
            <a:spLocks noChangeArrowheads="1"/>
          </p:cNvSpPr>
          <p:nvPr/>
        </p:nvSpPr>
        <p:spPr bwMode="auto">
          <a:xfrm>
            <a:off x="3711575" y="3954463"/>
            <a:ext cx="852488" cy="23018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9" name="Rectangle 94"/>
          <p:cNvSpPr>
            <a:spLocks noChangeArrowheads="1"/>
          </p:cNvSpPr>
          <p:nvPr/>
        </p:nvSpPr>
        <p:spPr bwMode="auto">
          <a:xfrm>
            <a:off x="3941763" y="3935413"/>
            <a:ext cx="438150" cy="280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altLang="ko-KR" sz="1400">
                <a:solidFill>
                  <a:srgbClr val="000000"/>
                </a:solidFill>
              </a:rPr>
              <a:t>AR</a:t>
            </a:r>
          </a:p>
        </p:txBody>
      </p:sp>
      <p:sp>
        <p:nvSpPr>
          <p:cNvPr id="22590" name="Arc 95"/>
          <p:cNvSpPr>
            <a:spLocks/>
          </p:cNvSpPr>
          <p:nvPr/>
        </p:nvSpPr>
        <p:spPr bwMode="auto">
          <a:xfrm>
            <a:off x="5807075" y="4021138"/>
            <a:ext cx="112713" cy="88900"/>
          </a:xfrm>
          <a:custGeom>
            <a:avLst/>
            <a:gdLst>
              <a:gd name="T0" fmla="*/ 9111 w 21600"/>
              <a:gd name="T1" fmla="*/ 88900 h 17255"/>
              <a:gd name="T2" fmla="*/ 9654 w 21600"/>
              <a:gd name="T3" fmla="*/ 0 h 17255"/>
              <a:gd name="T4" fmla="*/ 112713 w 21600"/>
              <a:gd name="T5" fmla="*/ 45061 h 17255"/>
              <a:gd name="T6" fmla="*/ 0 60000 65536"/>
              <a:gd name="T7" fmla="*/ 0 60000 65536"/>
              <a:gd name="T8" fmla="*/ 0 60000 65536"/>
              <a:gd name="T9" fmla="*/ 0 w 21600"/>
              <a:gd name="T10" fmla="*/ 0 h 17255"/>
              <a:gd name="T11" fmla="*/ 21600 w 21600"/>
              <a:gd name="T12" fmla="*/ 17255 h 17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255" fill="none" extrusionOk="0">
                <a:moveTo>
                  <a:pt x="1746" y="17254"/>
                </a:moveTo>
                <a:cubicBezTo>
                  <a:pt x="594" y="14566"/>
                  <a:pt x="0" y="11671"/>
                  <a:pt x="0" y="8746"/>
                </a:cubicBezTo>
                <a:cubicBezTo>
                  <a:pt x="-1" y="5733"/>
                  <a:pt x="630" y="2754"/>
                  <a:pt x="1849" y="-1"/>
                </a:cubicBezTo>
              </a:path>
              <a:path w="21600" h="17255" stroke="0" extrusionOk="0">
                <a:moveTo>
                  <a:pt x="1746" y="17254"/>
                </a:moveTo>
                <a:cubicBezTo>
                  <a:pt x="594" y="14566"/>
                  <a:pt x="0" y="11671"/>
                  <a:pt x="0" y="8746"/>
                </a:cubicBezTo>
                <a:cubicBezTo>
                  <a:pt x="-1" y="5733"/>
                  <a:pt x="630" y="2754"/>
                  <a:pt x="1849" y="-1"/>
                </a:cubicBezTo>
                <a:lnTo>
                  <a:pt x="21600" y="8746"/>
                </a:lnTo>
                <a:close/>
              </a:path>
            </a:pathLst>
          </a:custGeom>
          <a:solidFill>
            <a:srgbClr val="000000"/>
          </a:solidFill>
          <a:ln w="25400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91" name="Line 96"/>
          <p:cNvSpPr>
            <a:spLocks noChangeShapeType="1"/>
          </p:cNvSpPr>
          <p:nvPr/>
        </p:nvSpPr>
        <p:spPr bwMode="auto">
          <a:xfrm>
            <a:off x="4556125" y="4076700"/>
            <a:ext cx="12493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92" name="Line 97"/>
          <p:cNvSpPr>
            <a:spLocks noChangeShapeType="1"/>
          </p:cNvSpPr>
          <p:nvPr/>
        </p:nvSpPr>
        <p:spPr bwMode="auto">
          <a:xfrm>
            <a:off x="5445125" y="3290888"/>
            <a:ext cx="0" cy="7683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93" name="Arc 98"/>
          <p:cNvSpPr>
            <a:spLocks/>
          </p:cNvSpPr>
          <p:nvPr/>
        </p:nvSpPr>
        <p:spPr bwMode="auto">
          <a:xfrm>
            <a:off x="3595688" y="4021138"/>
            <a:ext cx="111125" cy="88900"/>
          </a:xfrm>
          <a:custGeom>
            <a:avLst/>
            <a:gdLst>
              <a:gd name="T0" fmla="*/ 8983 w 21600"/>
              <a:gd name="T1" fmla="*/ 88900 h 17255"/>
              <a:gd name="T2" fmla="*/ 9518 w 21600"/>
              <a:gd name="T3" fmla="*/ 0 h 17255"/>
              <a:gd name="T4" fmla="*/ 111125 w 21600"/>
              <a:gd name="T5" fmla="*/ 45061 h 17255"/>
              <a:gd name="T6" fmla="*/ 0 60000 65536"/>
              <a:gd name="T7" fmla="*/ 0 60000 65536"/>
              <a:gd name="T8" fmla="*/ 0 60000 65536"/>
              <a:gd name="T9" fmla="*/ 0 w 21600"/>
              <a:gd name="T10" fmla="*/ 0 h 17255"/>
              <a:gd name="T11" fmla="*/ 21600 w 21600"/>
              <a:gd name="T12" fmla="*/ 17255 h 17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255" fill="none" extrusionOk="0">
                <a:moveTo>
                  <a:pt x="1746" y="17254"/>
                </a:moveTo>
                <a:cubicBezTo>
                  <a:pt x="594" y="14566"/>
                  <a:pt x="0" y="11671"/>
                  <a:pt x="0" y="8746"/>
                </a:cubicBezTo>
                <a:cubicBezTo>
                  <a:pt x="-1" y="5733"/>
                  <a:pt x="630" y="2754"/>
                  <a:pt x="1849" y="-1"/>
                </a:cubicBezTo>
              </a:path>
              <a:path w="21600" h="17255" stroke="0" extrusionOk="0">
                <a:moveTo>
                  <a:pt x="1746" y="17254"/>
                </a:moveTo>
                <a:cubicBezTo>
                  <a:pt x="594" y="14566"/>
                  <a:pt x="0" y="11671"/>
                  <a:pt x="0" y="8746"/>
                </a:cubicBezTo>
                <a:cubicBezTo>
                  <a:pt x="-1" y="5733"/>
                  <a:pt x="630" y="2754"/>
                  <a:pt x="1849" y="-1"/>
                </a:cubicBezTo>
                <a:lnTo>
                  <a:pt x="21600" y="8746"/>
                </a:lnTo>
                <a:close/>
              </a:path>
            </a:pathLst>
          </a:custGeom>
          <a:solidFill>
            <a:srgbClr val="000000"/>
          </a:solidFill>
          <a:ln w="25400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94" name="Line 99"/>
          <p:cNvSpPr>
            <a:spLocks noChangeShapeType="1"/>
          </p:cNvSpPr>
          <p:nvPr/>
        </p:nvSpPr>
        <p:spPr bwMode="auto">
          <a:xfrm>
            <a:off x="2032000" y="4076700"/>
            <a:ext cx="15938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95" name="Line 100"/>
          <p:cNvSpPr>
            <a:spLocks noChangeShapeType="1"/>
          </p:cNvSpPr>
          <p:nvPr/>
        </p:nvSpPr>
        <p:spPr bwMode="auto">
          <a:xfrm flipV="1">
            <a:off x="3427413" y="4400550"/>
            <a:ext cx="403225" cy="63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96" name="Arc 101"/>
          <p:cNvSpPr>
            <a:spLocks/>
          </p:cNvSpPr>
          <p:nvPr/>
        </p:nvSpPr>
        <p:spPr bwMode="auto">
          <a:xfrm>
            <a:off x="3792538" y="4191000"/>
            <a:ext cx="90487" cy="111125"/>
          </a:xfrm>
          <a:custGeom>
            <a:avLst/>
            <a:gdLst>
              <a:gd name="T0" fmla="*/ 90487 w 17464"/>
              <a:gd name="T1" fmla="*/ 101911 h 21600"/>
              <a:gd name="T2" fmla="*/ 0 w 17464"/>
              <a:gd name="T3" fmla="*/ 101366 h 21600"/>
              <a:gd name="T4" fmla="*/ 45865 w 17464"/>
              <a:gd name="T5" fmla="*/ 0 h 21600"/>
              <a:gd name="T6" fmla="*/ 0 60000 65536"/>
              <a:gd name="T7" fmla="*/ 0 60000 65536"/>
              <a:gd name="T8" fmla="*/ 0 60000 65536"/>
              <a:gd name="T9" fmla="*/ 0 w 17464"/>
              <a:gd name="T10" fmla="*/ 0 h 21600"/>
              <a:gd name="T11" fmla="*/ 17464 w 174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64" h="21600" fill="none" extrusionOk="0">
                <a:moveTo>
                  <a:pt x="17463" y="19808"/>
                </a:moveTo>
                <a:cubicBezTo>
                  <a:pt x="14746" y="20990"/>
                  <a:pt x="11815" y="21599"/>
                  <a:pt x="8852" y="21600"/>
                </a:cubicBezTo>
                <a:cubicBezTo>
                  <a:pt x="5800" y="21600"/>
                  <a:pt x="2783" y="20953"/>
                  <a:pt x="0" y="19702"/>
                </a:cubicBezTo>
              </a:path>
              <a:path w="17464" h="21600" stroke="0" extrusionOk="0">
                <a:moveTo>
                  <a:pt x="17463" y="19808"/>
                </a:moveTo>
                <a:cubicBezTo>
                  <a:pt x="14746" y="20990"/>
                  <a:pt x="11815" y="21599"/>
                  <a:pt x="8852" y="21600"/>
                </a:cubicBezTo>
                <a:cubicBezTo>
                  <a:pt x="5800" y="21600"/>
                  <a:pt x="2783" y="20953"/>
                  <a:pt x="0" y="19702"/>
                </a:cubicBezTo>
                <a:lnTo>
                  <a:pt x="8852" y="0"/>
                </a:lnTo>
                <a:close/>
              </a:path>
            </a:pathLst>
          </a:custGeom>
          <a:solidFill>
            <a:srgbClr val="000000"/>
          </a:solidFill>
          <a:ln w="25400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97" name="Line 102"/>
          <p:cNvSpPr>
            <a:spLocks noChangeShapeType="1"/>
          </p:cNvSpPr>
          <p:nvPr/>
        </p:nvSpPr>
        <p:spPr bwMode="auto">
          <a:xfrm flipV="1">
            <a:off x="3836988" y="4279900"/>
            <a:ext cx="0" cy="127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98" name="Rectangle 103"/>
          <p:cNvSpPr>
            <a:spLocks noChangeArrowheads="1"/>
          </p:cNvSpPr>
          <p:nvPr/>
        </p:nvSpPr>
        <p:spPr bwMode="auto">
          <a:xfrm>
            <a:off x="3756025" y="4351338"/>
            <a:ext cx="384175" cy="25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altLang="ko-KR">
                <a:solidFill>
                  <a:srgbClr val="000000"/>
                </a:solidFill>
              </a:rPr>
              <a:t>LD</a:t>
            </a:r>
          </a:p>
        </p:txBody>
      </p:sp>
      <p:sp>
        <p:nvSpPr>
          <p:cNvPr id="22599" name="Line 104"/>
          <p:cNvSpPr>
            <a:spLocks noChangeShapeType="1"/>
          </p:cNvSpPr>
          <p:nvPr/>
        </p:nvSpPr>
        <p:spPr bwMode="auto">
          <a:xfrm>
            <a:off x="4440238" y="4191000"/>
            <a:ext cx="0" cy="2095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00" name="Freeform 105"/>
          <p:cNvSpPr>
            <a:spLocks/>
          </p:cNvSpPr>
          <p:nvPr/>
        </p:nvSpPr>
        <p:spPr bwMode="auto">
          <a:xfrm>
            <a:off x="4368800" y="4122738"/>
            <a:ext cx="131763" cy="58737"/>
          </a:xfrm>
          <a:custGeom>
            <a:avLst/>
            <a:gdLst>
              <a:gd name="T0" fmla="*/ 0 w 89"/>
              <a:gd name="T1" fmla="*/ 40 h 41"/>
              <a:gd name="T2" fmla="*/ 40 w 89"/>
              <a:gd name="T3" fmla="*/ 0 h 41"/>
              <a:gd name="T4" fmla="*/ 88 w 89"/>
              <a:gd name="T5" fmla="*/ 40 h 41"/>
              <a:gd name="T6" fmla="*/ 0 60000 65536"/>
              <a:gd name="T7" fmla="*/ 0 60000 65536"/>
              <a:gd name="T8" fmla="*/ 0 60000 65536"/>
              <a:gd name="T9" fmla="*/ 0 w 89"/>
              <a:gd name="T10" fmla="*/ 0 h 41"/>
              <a:gd name="T11" fmla="*/ 89 w 89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" h="41">
                <a:moveTo>
                  <a:pt x="0" y="40"/>
                </a:moveTo>
                <a:lnTo>
                  <a:pt x="40" y="0"/>
                </a:lnTo>
                <a:lnTo>
                  <a:pt x="88" y="40"/>
                </a:lnTo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1" name="Line 106"/>
          <p:cNvSpPr>
            <a:spLocks noChangeShapeType="1"/>
          </p:cNvSpPr>
          <p:nvPr/>
        </p:nvSpPr>
        <p:spPr bwMode="auto">
          <a:xfrm flipH="1">
            <a:off x="3014663" y="4400550"/>
            <a:ext cx="1174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02" name="Line 107"/>
          <p:cNvSpPr>
            <a:spLocks noChangeShapeType="1"/>
          </p:cNvSpPr>
          <p:nvPr/>
        </p:nvSpPr>
        <p:spPr bwMode="auto">
          <a:xfrm flipH="1">
            <a:off x="3014663" y="5064125"/>
            <a:ext cx="1301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03" name="Line 108"/>
          <p:cNvSpPr>
            <a:spLocks noChangeShapeType="1"/>
          </p:cNvSpPr>
          <p:nvPr/>
        </p:nvSpPr>
        <p:spPr bwMode="auto">
          <a:xfrm flipH="1">
            <a:off x="2884488" y="5127625"/>
            <a:ext cx="241300" cy="63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115"/>
          <p:cNvGrpSpPr>
            <a:grpSpLocks/>
          </p:cNvGrpSpPr>
          <p:nvPr/>
        </p:nvGrpSpPr>
        <p:grpSpPr bwMode="auto">
          <a:xfrm>
            <a:off x="3097213" y="4935538"/>
            <a:ext cx="320675" cy="257175"/>
            <a:chOff x="1384" y="4772"/>
            <a:chExt cx="217" cy="176"/>
          </a:xfrm>
        </p:grpSpPr>
        <p:sp>
          <p:nvSpPr>
            <p:cNvPr id="22657" name="Arc 109"/>
            <p:cNvSpPr>
              <a:spLocks/>
            </p:cNvSpPr>
            <p:nvPr/>
          </p:nvSpPr>
          <p:spPr bwMode="auto">
            <a:xfrm>
              <a:off x="1420" y="4777"/>
              <a:ext cx="181" cy="80"/>
            </a:xfrm>
            <a:custGeom>
              <a:avLst/>
              <a:gdLst>
                <a:gd name="T0" fmla="*/ 0 w 21720"/>
                <a:gd name="T1" fmla="*/ 0 h 21600"/>
                <a:gd name="T2" fmla="*/ 181 w 21720"/>
                <a:gd name="T3" fmla="*/ 80 h 21600"/>
                <a:gd name="T4" fmla="*/ 1 w 21720"/>
                <a:gd name="T5" fmla="*/ 80 h 21600"/>
                <a:gd name="T6" fmla="*/ 0 60000 65536"/>
                <a:gd name="T7" fmla="*/ 0 60000 65536"/>
                <a:gd name="T8" fmla="*/ 0 60000 65536"/>
                <a:gd name="T9" fmla="*/ 0 w 21720"/>
                <a:gd name="T10" fmla="*/ 0 h 21600"/>
                <a:gd name="T11" fmla="*/ 21720 w 2172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0" h="21600" fill="none" extrusionOk="0">
                  <a:moveTo>
                    <a:pt x="0" y="0"/>
                  </a:moveTo>
                  <a:cubicBezTo>
                    <a:pt x="40" y="0"/>
                    <a:pt x="80" y="-1"/>
                    <a:pt x="120" y="0"/>
                  </a:cubicBezTo>
                  <a:cubicBezTo>
                    <a:pt x="12049" y="0"/>
                    <a:pt x="21720" y="9670"/>
                    <a:pt x="21720" y="21600"/>
                  </a:cubicBezTo>
                </a:path>
                <a:path w="21720" h="21600" stroke="0" extrusionOk="0">
                  <a:moveTo>
                    <a:pt x="0" y="0"/>
                  </a:moveTo>
                  <a:cubicBezTo>
                    <a:pt x="40" y="0"/>
                    <a:pt x="80" y="-1"/>
                    <a:pt x="120" y="0"/>
                  </a:cubicBezTo>
                  <a:cubicBezTo>
                    <a:pt x="12049" y="0"/>
                    <a:pt x="21720" y="9670"/>
                    <a:pt x="21720" y="21600"/>
                  </a:cubicBezTo>
                  <a:lnTo>
                    <a:pt x="12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8" name="Arc 110"/>
            <p:cNvSpPr>
              <a:spLocks/>
            </p:cNvSpPr>
            <p:nvPr/>
          </p:nvSpPr>
          <p:spPr bwMode="auto">
            <a:xfrm>
              <a:off x="1420" y="4856"/>
              <a:ext cx="180" cy="80"/>
            </a:xfrm>
            <a:custGeom>
              <a:avLst/>
              <a:gdLst>
                <a:gd name="T0" fmla="*/ 180 w 21600"/>
                <a:gd name="T1" fmla="*/ 0 h 21600"/>
                <a:gd name="T2" fmla="*/ 0 w 21600"/>
                <a:gd name="T3" fmla="*/ 8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9" name="Line 111"/>
            <p:cNvSpPr>
              <a:spLocks noChangeShapeType="1"/>
            </p:cNvSpPr>
            <p:nvPr/>
          </p:nvSpPr>
          <p:spPr bwMode="auto">
            <a:xfrm>
              <a:off x="1392" y="4772"/>
              <a:ext cx="2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60" name="Line 112"/>
            <p:cNvSpPr>
              <a:spLocks noChangeShapeType="1"/>
            </p:cNvSpPr>
            <p:nvPr/>
          </p:nvSpPr>
          <p:spPr bwMode="auto">
            <a:xfrm>
              <a:off x="1392" y="4948"/>
              <a:ext cx="2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61" name="Arc 113"/>
            <p:cNvSpPr>
              <a:spLocks/>
            </p:cNvSpPr>
            <p:nvPr/>
          </p:nvSpPr>
          <p:spPr bwMode="auto">
            <a:xfrm>
              <a:off x="1384" y="4777"/>
              <a:ext cx="33" cy="80"/>
            </a:xfrm>
            <a:custGeom>
              <a:avLst/>
              <a:gdLst>
                <a:gd name="T0" fmla="*/ 0 w 22275"/>
                <a:gd name="T1" fmla="*/ 0 h 21600"/>
                <a:gd name="T2" fmla="*/ 33 w 22275"/>
                <a:gd name="T3" fmla="*/ 80 h 21600"/>
                <a:gd name="T4" fmla="*/ 1 w 22275"/>
                <a:gd name="T5" fmla="*/ 80 h 21600"/>
                <a:gd name="T6" fmla="*/ 0 60000 65536"/>
                <a:gd name="T7" fmla="*/ 0 60000 65536"/>
                <a:gd name="T8" fmla="*/ 0 60000 65536"/>
                <a:gd name="T9" fmla="*/ 0 w 22275"/>
                <a:gd name="T10" fmla="*/ 0 h 21600"/>
                <a:gd name="T11" fmla="*/ 22275 w 222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75" h="21600" fill="none" extrusionOk="0">
                  <a:moveTo>
                    <a:pt x="-1" y="10"/>
                  </a:moveTo>
                  <a:cubicBezTo>
                    <a:pt x="224" y="3"/>
                    <a:pt x="449" y="-1"/>
                    <a:pt x="675" y="0"/>
                  </a:cubicBezTo>
                  <a:cubicBezTo>
                    <a:pt x="12604" y="0"/>
                    <a:pt x="22275" y="9670"/>
                    <a:pt x="22275" y="21600"/>
                  </a:cubicBezTo>
                </a:path>
                <a:path w="22275" h="21600" stroke="0" extrusionOk="0">
                  <a:moveTo>
                    <a:pt x="-1" y="10"/>
                  </a:moveTo>
                  <a:cubicBezTo>
                    <a:pt x="224" y="3"/>
                    <a:pt x="449" y="-1"/>
                    <a:pt x="675" y="0"/>
                  </a:cubicBezTo>
                  <a:cubicBezTo>
                    <a:pt x="12604" y="0"/>
                    <a:pt x="22275" y="9670"/>
                    <a:pt x="22275" y="21600"/>
                  </a:cubicBezTo>
                  <a:lnTo>
                    <a:pt x="67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62" name="Arc 114"/>
            <p:cNvSpPr>
              <a:spLocks/>
            </p:cNvSpPr>
            <p:nvPr/>
          </p:nvSpPr>
          <p:spPr bwMode="auto">
            <a:xfrm>
              <a:off x="1384" y="4856"/>
              <a:ext cx="32" cy="80"/>
            </a:xfrm>
            <a:custGeom>
              <a:avLst/>
              <a:gdLst>
                <a:gd name="T0" fmla="*/ 32 w 21600"/>
                <a:gd name="T1" fmla="*/ 0 h 21600"/>
                <a:gd name="T2" fmla="*/ 0 w 21600"/>
                <a:gd name="T3" fmla="*/ 8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05" name="Line 116"/>
          <p:cNvSpPr>
            <a:spLocks noChangeShapeType="1"/>
          </p:cNvSpPr>
          <p:nvPr/>
        </p:nvSpPr>
        <p:spPr bwMode="auto">
          <a:xfrm flipH="1">
            <a:off x="3014663" y="4992688"/>
            <a:ext cx="1174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06" name="Rectangle 117"/>
          <p:cNvSpPr>
            <a:spLocks noChangeArrowheads="1"/>
          </p:cNvSpPr>
          <p:nvPr/>
        </p:nvSpPr>
        <p:spPr bwMode="auto">
          <a:xfrm>
            <a:off x="3711575" y="4605338"/>
            <a:ext cx="852488" cy="24288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07" name="Rectangle 118"/>
          <p:cNvSpPr>
            <a:spLocks noChangeArrowheads="1"/>
          </p:cNvSpPr>
          <p:nvPr/>
        </p:nvSpPr>
        <p:spPr bwMode="auto">
          <a:xfrm>
            <a:off x="3941763" y="4595813"/>
            <a:ext cx="428625" cy="280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altLang="ko-KR" sz="1400">
                <a:solidFill>
                  <a:srgbClr val="000000"/>
                </a:solidFill>
              </a:rPr>
              <a:t>PC</a:t>
            </a:r>
          </a:p>
        </p:txBody>
      </p:sp>
      <p:sp>
        <p:nvSpPr>
          <p:cNvPr id="22608" name="Arc 119"/>
          <p:cNvSpPr>
            <a:spLocks/>
          </p:cNvSpPr>
          <p:nvPr/>
        </p:nvSpPr>
        <p:spPr bwMode="auto">
          <a:xfrm>
            <a:off x="5807075" y="4683125"/>
            <a:ext cx="112713" cy="87313"/>
          </a:xfrm>
          <a:custGeom>
            <a:avLst/>
            <a:gdLst>
              <a:gd name="T0" fmla="*/ 9111 w 21600"/>
              <a:gd name="T1" fmla="*/ 87313 h 17255"/>
              <a:gd name="T2" fmla="*/ 9654 w 21600"/>
              <a:gd name="T3" fmla="*/ 0 h 17255"/>
              <a:gd name="T4" fmla="*/ 112713 w 21600"/>
              <a:gd name="T5" fmla="*/ 44256 h 17255"/>
              <a:gd name="T6" fmla="*/ 0 60000 65536"/>
              <a:gd name="T7" fmla="*/ 0 60000 65536"/>
              <a:gd name="T8" fmla="*/ 0 60000 65536"/>
              <a:gd name="T9" fmla="*/ 0 w 21600"/>
              <a:gd name="T10" fmla="*/ 0 h 17255"/>
              <a:gd name="T11" fmla="*/ 21600 w 21600"/>
              <a:gd name="T12" fmla="*/ 17255 h 17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255" fill="none" extrusionOk="0">
                <a:moveTo>
                  <a:pt x="1746" y="17254"/>
                </a:moveTo>
                <a:cubicBezTo>
                  <a:pt x="594" y="14566"/>
                  <a:pt x="0" y="11671"/>
                  <a:pt x="0" y="8746"/>
                </a:cubicBezTo>
                <a:cubicBezTo>
                  <a:pt x="-1" y="5733"/>
                  <a:pt x="630" y="2754"/>
                  <a:pt x="1849" y="-1"/>
                </a:cubicBezTo>
              </a:path>
              <a:path w="21600" h="17255" stroke="0" extrusionOk="0">
                <a:moveTo>
                  <a:pt x="1746" y="17254"/>
                </a:moveTo>
                <a:cubicBezTo>
                  <a:pt x="594" y="14566"/>
                  <a:pt x="0" y="11671"/>
                  <a:pt x="0" y="8746"/>
                </a:cubicBezTo>
                <a:cubicBezTo>
                  <a:pt x="-1" y="5733"/>
                  <a:pt x="630" y="2754"/>
                  <a:pt x="1849" y="-1"/>
                </a:cubicBezTo>
                <a:lnTo>
                  <a:pt x="21600" y="8746"/>
                </a:lnTo>
                <a:close/>
              </a:path>
            </a:pathLst>
          </a:custGeom>
          <a:solidFill>
            <a:srgbClr val="000000"/>
          </a:solidFill>
          <a:ln w="25400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09" name="Line 120"/>
          <p:cNvSpPr>
            <a:spLocks noChangeShapeType="1"/>
          </p:cNvSpPr>
          <p:nvPr/>
        </p:nvSpPr>
        <p:spPr bwMode="auto">
          <a:xfrm>
            <a:off x="4562475" y="4738688"/>
            <a:ext cx="12430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10" name="Arc 121"/>
          <p:cNvSpPr>
            <a:spLocks/>
          </p:cNvSpPr>
          <p:nvPr/>
        </p:nvSpPr>
        <p:spPr bwMode="auto">
          <a:xfrm>
            <a:off x="3595688" y="4683125"/>
            <a:ext cx="111125" cy="87313"/>
          </a:xfrm>
          <a:custGeom>
            <a:avLst/>
            <a:gdLst>
              <a:gd name="T0" fmla="*/ 8983 w 21600"/>
              <a:gd name="T1" fmla="*/ 87313 h 17255"/>
              <a:gd name="T2" fmla="*/ 9518 w 21600"/>
              <a:gd name="T3" fmla="*/ 0 h 17255"/>
              <a:gd name="T4" fmla="*/ 111125 w 21600"/>
              <a:gd name="T5" fmla="*/ 44256 h 17255"/>
              <a:gd name="T6" fmla="*/ 0 60000 65536"/>
              <a:gd name="T7" fmla="*/ 0 60000 65536"/>
              <a:gd name="T8" fmla="*/ 0 60000 65536"/>
              <a:gd name="T9" fmla="*/ 0 w 21600"/>
              <a:gd name="T10" fmla="*/ 0 h 17255"/>
              <a:gd name="T11" fmla="*/ 21600 w 21600"/>
              <a:gd name="T12" fmla="*/ 17255 h 17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255" fill="none" extrusionOk="0">
                <a:moveTo>
                  <a:pt x="1746" y="17254"/>
                </a:moveTo>
                <a:cubicBezTo>
                  <a:pt x="594" y="14566"/>
                  <a:pt x="0" y="11671"/>
                  <a:pt x="0" y="8746"/>
                </a:cubicBezTo>
                <a:cubicBezTo>
                  <a:pt x="-1" y="5733"/>
                  <a:pt x="630" y="2754"/>
                  <a:pt x="1849" y="-1"/>
                </a:cubicBezTo>
              </a:path>
              <a:path w="21600" h="17255" stroke="0" extrusionOk="0">
                <a:moveTo>
                  <a:pt x="1746" y="17254"/>
                </a:moveTo>
                <a:cubicBezTo>
                  <a:pt x="594" y="14566"/>
                  <a:pt x="0" y="11671"/>
                  <a:pt x="0" y="8746"/>
                </a:cubicBezTo>
                <a:cubicBezTo>
                  <a:pt x="-1" y="5733"/>
                  <a:pt x="630" y="2754"/>
                  <a:pt x="1849" y="-1"/>
                </a:cubicBezTo>
                <a:lnTo>
                  <a:pt x="21600" y="8746"/>
                </a:lnTo>
                <a:close/>
              </a:path>
            </a:pathLst>
          </a:custGeom>
          <a:solidFill>
            <a:srgbClr val="000000"/>
          </a:solidFill>
          <a:ln w="25400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11" name="Line 122"/>
          <p:cNvSpPr>
            <a:spLocks noChangeShapeType="1"/>
          </p:cNvSpPr>
          <p:nvPr/>
        </p:nvSpPr>
        <p:spPr bwMode="auto">
          <a:xfrm>
            <a:off x="2032000" y="4738688"/>
            <a:ext cx="15875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12" name="Line 123"/>
          <p:cNvSpPr>
            <a:spLocks noChangeShapeType="1"/>
          </p:cNvSpPr>
          <p:nvPr/>
        </p:nvSpPr>
        <p:spPr bwMode="auto">
          <a:xfrm>
            <a:off x="3422650" y="5064125"/>
            <a:ext cx="555625" cy="47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13" name="Arc 124"/>
          <p:cNvSpPr>
            <a:spLocks/>
          </p:cNvSpPr>
          <p:nvPr/>
        </p:nvSpPr>
        <p:spPr bwMode="auto">
          <a:xfrm>
            <a:off x="3933825" y="4854575"/>
            <a:ext cx="88900" cy="111125"/>
          </a:xfrm>
          <a:custGeom>
            <a:avLst/>
            <a:gdLst>
              <a:gd name="T0" fmla="*/ 88900 w 17464"/>
              <a:gd name="T1" fmla="*/ 101911 h 21600"/>
              <a:gd name="T2" fmla="*/ 0 w 17464"/>
              <a:gd name="T3" fmla="*/ 101366 h 21600"/>
              <a:gd name="T4" fmla="*/ 45061 w 17464"/>
              <a:gd name="T5" fmla="*/ 0 h 21600"/>
              <a:gd name="T6" fmla="*/ 0 60000 65536"/>
              <a:gd name="T7" fmla="*/ 0 60000 65536"/>
              <a:gd name="T8" fmla="*/ 0 60000 65536"/>
              <a:gd name="T9" fmla="*/ 0 w 17464"/>
              <a:gd name="T10" fmla="*/ 0 h 21600"/>
              <a:gd name="T11" fmla="*/ 17464 w 174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64" h="21600" fill="none" extrusionOk="0">
                <a:moveTo>
                  <a:pt x="17463" y="19808"/>
                </a:moveTo>
                <a:cubicBezTo>
                  <a:pt x="14746" y="20990"/>
                  <a:pt x="11815" y="21599"/>
                  <a:pt x="8852" y="21600"/>
                </a:cubicBezTo>
                <a:cubicBezTo>
                  <a:pt x="5800" y="21600"/>
                  <a:pt x="2783" y="20953"/>
                  <a:pt x="0" y="19702"/>
                </a:cubicBezTo>
              </a:path>
              <a:path w="17464" h="21600" stroke="0" extrusionOk="0">
                <a:moveTo>
                  <a:pt x="17463" y="19808"/>
                </a:moveTo>
                <a:cubicBezTo>
                  <a:pt x="14746" y="20990"/>
                  <a:pt x="11815" y="21599"/>
                  <a:pt x="8852" y="21600"/>
                </a:cubicBezTo>
                <a:cubicBezTo>
                  <a:pt x="5800" y="21600"/>
                  <a:pt x="2783" y="20953"/>
                  <a:pt x="0" y="19702"/>
                </a:cubicBezTo>
                <a:lnTo>
                  <a:pt x="8852" y="0"/>
                </a:lnTo>
                <a:close/>
              </a:path>
            </a:pathLst>
          </a:custGeom>
          <a:solidFill>
            <a:srgbClr val="000000"/>
          </a:solidFill>
          <a:ln w="25400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14" name="Line 125"/>
          <p:cNvSpPr>
            <a:spLocks noChangeShapeType="1"/>
          </p:cNvSpPr>
          <p:nvPr/>
        </p:nvSpPr>
        <p:spPr bwMode="auto">
          <a:xfrm flipV="1">
            <a:off x="3978275" y="4940300"/>
            <a:ext cx="0" cy="128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15" name="Rectangle 126"/>
          <p:cNvSpPr>
            <a:spLocks noChangeArrowheads="1"/>
          </p:cNvSpPr>
          <p:nvPr/>
        </p:nvSpPr>
        <p:spPr bwMode="auto">
          <a:xfrm>
            <a:off x="3883025" y="5041900"/>
            <a:ext cx="442913" cy="25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altLang="ko-KR">
                <a:solidFill>
                  <a:srgbClr val="000000"/>
                </a:solidFill>
              </a:rPr>
              <a:t>INR</a:t>
            </a:r>
          </a:p>
        </p:txBody>
      </p:sp>
      <p:sp>
        <p:nvSpPr>
          <p:cNvPr id="22616" name="Line 127"/>
          <p:cNvSpPr>
            <a:spLocks noChangeShapeType="1"/>
          </p:cNvSpPr>
          <p:nvPr/>
        </p:nvSpPr>
        <p:spPr bwMode="auto">
          <a:xfrm>
            <a:off x="4440238" y="4854575"/>
            <a:ext cx="0" cy="2095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17" name="Freeform 128"/>
          <p:cNvSpPr>
            <a:spLocks/>
          </p:cNvSpPr>
          <p:nvPr/>
        </p:nvSpPr>
        <p:spPr bwMode="auto">
          <a:xfrm>
            <a:off x="4375150" y="4765675"/>
            <a:ext cx="131763" cy="71438"/>
          </a:xfrm>
          <a:custGeom>
            <a:avLst/>
            <a:gdLst>
              <a:gd name="T0" fmla="*/ 0 w 89"/>
              <a:gd name="T1" fmla="*/ 48 h 49"/>
              <a:gd name="T2" fmla="*/ 40 w 89"/>
              <a:gd name="T3" fmla="*/ 0 h 49"/>
              <a:gd name="T4" fmla="*/ 88 w 89"/>
              <a:gd name="T5" fmla="*/ 48 h 49"/>
              <a:gd name="T6" fmla="*/ 0 60000 65536"/>
              <a:gd name="T7" fmla="*/ 0 60000 65536"/>
              <a:gd name="T8" fmla="*/ 0 60000 65536"/>
              <a:gd name="T9" fmla="*/ 0 w 89"/>
              <a:gd name="T10" fmla="*/ 0 h 49"/>
              <a:gd name="T11" fmla="*/ 89 w 89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" h="49">
                <a:moveTo>
                  <a:pt x="0" y="48"/>
                </a:moveTo>
                <a:lnTo>
                  <a:pt x="40" y="0"/>
                </a:lnTo>
                <a:lnTo>
                  <a:pt x="88" y="48"/>
                </a:lnTo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8" name="Rectangle 129"/>
          <p:cNvSpPr>
            <a:spLocks noChangeArrowheads="1"/>
          </p:cNvSpPr>
          <p:nvPr/>
        </p:nvSpPr>
        <p:spPr bwMode="auto">
          <a:xfrm>
            <a:off x="3440113" y="5394325"/>
            <a:ext cx="1123950" cy="2444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19" name="Rectangle 130"/>
          <p:cNvSpPr>
            <a:spLocks noChangeArrowheads="1"/>
          </p:cNvSpPr>
          <p:nvPr/>
        </p:nvSpPr>
        <p:spPr bwMode="auto">
          <a:xfrm>
            <a:off x="3814763" y="5387975"/>
            <a:ext cx="358775" cy="280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altLang="ko-KR" sz="1400">
                <a:solidFill>
                  <a:srgbClr val="000000"/>
                </a:solidFill>
              </a:rPr>
              <a:t>IR</a:t>
            </a:r>
          </a:p>
        </p:txBody>
      </p:sp>
      <p:sp>
        <p:nvSpPr>
          <p:cNvPr id="22620" name="Arc 131"/>
          <p:cNvSpPr>
            <a:spLocks/>
          </p:cNvSpPr>
          <p:nvPr/>
        </p:nvSpPr>
        <p:spPr bwMode="auto">
          <a:xfrm>
            <a:off x="5807075" y="5473700"/>
            <a:ext cx="112713" cy="87313"/>
          </a:xfrm>
          <a:custGeom>
            <a:avLst/>
            <a:gdLst>
              <a:gd name="T0" fmla="*/ 9111 w 21600"/>
              <a:gd name="T1" fmla="*/ 87313 h 17255"/>
              <a:gd name="T2" fmla="*/ 9654 w 21600"/>
              <a:gd name="T3" fmla="*/ 0 h 17255"/>
              <a:gd name="T4" fmla="*/ 112713 w 21600"/>
              <a:gd name="T5" fmla="*/ 44256 h 17255"/>
              <a:gd name="T6" fmla="*/ 0 60000 65536"/>
              <a:gd name="T7" fmla="*/ 0 60000 65536"/>
              <a:gd name="T8" fmla="*/ 0 60000 65536"/>
              <a:gd name="T9" fmla="*/ 0 w 21600"/>
              <a:gd name="T10" fmla="*/ 0 h 17255"/>
              <a:gd name="T11" fmla="*/ 21600 w 21600"/>
              <a:gd name="T12" fmla="*/ 17255 h 17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255" fill="none" extrusionOk="0">
                <a:moveTo>
                  <a:pt x="1746" y="17254"/>
                </a:moveTo>
                <a:cubicBezTo>
                  <a:pt x="594" y="14566"/>
                  <a:pt x="0" y="11671"/>
                  <a:pt x="0" y="8746"/>
                </a:cubicBezTo>
                <a:cubicBezTo>
                  <a:pt x="-1" y="5733"/>
                  <a:pt x="630" y="2754"/>
                  <a:pt x="1849" y="-1"/>
                </a:cubicBezTo>
              </a:path>
              <a:path w="21600" h="17255" stroke="0" extrusionOk="0">
                <a:moveTo>
                  <a:pt x="1746" y="17254"/>
                </a:moveTo>
                <a:cubicBezTo>
                  <a:pt x="594" y="14566"/>
                  <a:pt x="0" y="11671"/>
                  <a:pt x="0" y="8746"/>
                </a:cubicBezTo>
                <a:cubicBezTo>
                  <a:pt x="-1" y="5733"/>
                  <a:pt x="630" y="2754"/>
                  <a:pt x="1849" y="-1"/>
                </a:cubicBezTo>
                <a:lnTo>
                  <a:pt x="21600" y="8746"/>
                </a:lnTo>
                <a:close/>
              </a:path>
            </a:pathLst>
          </a:custGeom>
          <a:solidFill>
            <a:srgbClr val="000000"/>
          </a:solidFill>
          <a:ln w="25400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21" name="Line 132"/>
          <p:cNvSpPr>
            <a:spLocks noChangeShapeType="1"/>
          </p:cNvSpPr>
          <p:nvPr/>
        </p:nvSpPr>
        <p:spPr bwMode="auto">
          <a:xfrm>
            <a:off x="4556125" y="5527675"/>
            <a:ext cx="12493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22" name="Line 133"/>
          <p:cNvSpPr>
            <a:spLocks noChangeShapeType="1"/>
          </p:cNvSpPr>
          <p:nvPr/>
        </p:nvSpPr>
        <p:spPr bwMode="auto">
          <a:xfrm>
            <a:off x="2889250" y="5853113"/>
            <a:ext cx="746125" cy="63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23" name="Arc 134"/>
          <p:cNvSpPr>
            <a:spLocks/>
          </p:cNvSpPr>
          <p:nvPr/>
        </p:nvSpPr>
        <p:spPr bwMode="auto">
          <a:xfrm>
            <a:off x="3590925" y="5645150"/>
            <a:ext cx="90488" cy="109538"/>
          </a:xfrm>
          <a:custGeom>
            <a:avLst/>
            <a:gdLst>
              <a:gd name="T0" fmla="*/ 90488 w 17464"/>
              <a:gd name="T1" fmla="*/ 100455 h 21600"/>
              <a:gd name="T2" fmla="*/ 0 w 17464"/>
              <a:gd name="T3" fmla="*/ 99918 h 21600"/>
              <a:gd name="T4" fmla="*/ 45866 w 17464"/>
              <a:gd name="T5" fmla="*/ 0 h 21600"/>
              <a:gd name="T6" fmla="*/ 0 60000 65536"/>
              <a:gd name="T7" fmla="*/ 0 60000 65536"/>
              <a:gd name="T8" fmla="*/ 0 60000 65536"/>
              <a:gd name="T9" fmla="*/ 0 w 17464"/>
              <a:gd name="T10" fmla="*/ 0 h 21600"/>
              <a:gd name="T11" fmla="*/ 17464 w 174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64" h="21600" fill="none" extrusionOk="0">
                <a:moveTo>
                  <a:pt x="17463" y="19808"/>
                </a:moveTo>
                <a:cubicBezTo>
                  <a:pt x="14746" y="20990"/>
                  <a:pt x="11815" y="21599"/>
                  <a:pt x="8852" y="21600"/>
                </a:cubicBezTo>
                <a:cubicBezTo>
                  <a:pt x="5800" y="21600"/>
                  <a:pt x="2783" y="20953"/>
                  <a:pt x="0" y="19702"/>
                </a:cubicBezTo>
              </a:path>
              <a:path w="17464" h="21600" stroke="0" extrusionOk="0">
                <a:moveTo>
                  <a:pt x="17463" y="19808"/>
                </a:moveTo>
                <a:cubicBezTo>
                  <a:pt x="14746" y="20990"/>
                  <a:pt x="11815" y="21599"/>
                  <a:pt x="8852" y="21600"/>
                </a:cubicBezTo>
                <a:cubicBezTo>
                  <a:pt x="5800" y="21600"/>
                  <a:pt x="2783" y="20953"/>
                  <a:pt x="0" y="19702"/>
                </a:cubicBezTo>
                <a:lnTo>
                  <a:pt x="8852" y="0"/>
                </a:lnTo>
                <a:close/>
              </a:path>
            </a:pathLst>
          </a:custGeom>
          <a:solidFill>
            <a:srgbClr val="000000"/>
          </a:solidFill>
          <a:ln w="25400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24" name="Line 135"/>
          <p:cNvSpPr>
            <a:spLocks noChangeShapeType="1"/>
          </p:cNvSpPr>
          <p:nvPr/>
        </p:nvSpPr>
        <p:spPr bwMode="auto">
          <a:xfrm flipV="1">
            <a:off x="3635375" y="5732463"/>
            <a:ext cx="0" cy="127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25" name="Rectangle 136"/>
          <p:cNvSpPr>
            <a:spLocks noChangeArrowheads="1"/>
          </p:cNvSpPr>
          <p:nvPr/>
        </p:nvSpPr>
        <p:spPr bwMode="auto">
          <a:xfrm>
            <a:off x="3621088" y="5788025"/>
            <a:ext cx="384175" cy="25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altLang="ko-KR">
                <a:solidFill>
                  <a:srgbClr val="000000"/>
                </a:solidFill>
              </a:rPr>
              <a:t>LD</a:t>
            </a:r>
          </a:p>
        </p:txBody>
      </p:sp>
      <p:sp>
        <p:nvSpPr>
          <p:cNvPr id="22626" name="Line 137"/>
          <p:cNvSpPr>
            <a:spLocks noChangeShapeType="1"/>
          </p:cNvSpPr>
          <p:nvPr/>
        </p:nvSpPr>
        <p:spPr bwMode="auto">
          <a:xfrm>
            <a:off x="4440238" y="5649913"/>
            <a:ext cx="0" cy="3254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27" name="Freeform 138"/>
          <p:cNvSpPr>
            <a:spLocks/>
          </p:cNvSpPr>
          <p:nvPr/>
        </p:nvSpPr>
        <p:spPr bwMode="auto">
          <a:xfrm>
            <a:off x="4379913" y="5557838"/>
            <a:ext cx="131762" cy="71437"/>
          </a:xfrm>
          <a:custGeom>
            <a:avLst/>
            <a:gdLst>
              <a:gd name="T0" fmla="*/ 0 w 89"/>
              <a:gd name="T1" fmla="*/ 48 h 49"/>
              <a:gd name="T2" fmla="*/ 40 w 89"/>
              <a:gd name="T3" fmla="*/ 0 h 49"/>
              <a:gd name="T4" fmla="*/ 88 w 89"/>
              <a:gd name="T5" fmla="*/ 48 h 49"/>
              <a:gd name="T6" fmla="*/ 0 60000 65536"/>
              <a:gd name="T7" fmla="*/ 0 60000 65536"/>
              <a:gd name="T8" fmla="*/ 0 60000 65536"/>
              <a:gd name="T9" fmla="*/ 0 w 89"/>
              <a:gd name="T10" fmla="*/ 0 h 49"/>
              <a:gd name="T11" fmla="*/ 89 w 89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" h="49">
                <a:moveTo>
                  <a:pt x="0" y="48"/>
                </a:moveTo>
                <a:lnTo>
                  <a:pt x="40" y="0"/>
                </a:lnTo>
                <a:lnTo>
                  <a:pt x="88" y="48"/>
                </a:lnTo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28" name="Line 139"/>
          <p:cNvSpPr>
            <a:spLocks noChangeShapeType="1"/>
          </p:cNvSpPr>
          <p:nvPr/>
        </p:nvSpPr>
        <p:spPr bwMode="auto">
          <a:xfrm>
            <a:off x="4445000" y="4400550"/>
            <a:ext cx="5381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29" name="Line 140"/>
          <p:cNvSpPr>
            <a:spLocks noChangeShapeType="1"/>
          </p:cNvSpPr>
          <p:nvPr/>
        </p:nvSpPr>
        <p:spPr bwMode="auto">
          <a:xfrm>
            <a:off x="4425950" y="5064125"/>
            <a:ext cx="5397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0" name="Line 141"/>
          <p:cNvSpPr>
            <a:spLocks noChangeShapeType="1"/>
          </p:cNvSpPr>
          <p:nvPr/>
        </p:nvSpPr>
        <p:spPr bwMode="auto">
          <a:xfrm>
            <a:off x="4983163" y="4406900"/>
            <a:ext cx="0" cy="15573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1" name="Line 142"/>
          <p:cNvSpPr>
            <a:spLocks noChangeShapeType="1"/>
          </p:cNvSpPr>
          <p:nvPr/>
        </p:nvSpPr>
        <p:spPr bwMode="auto">
          <a:xfrm>
            <a:off x="4445000" y="5981700"/>
            <a:ext cx="6508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2" name="Rectangle 143"/>
          <p:cNvSpPr>
            <a:spLocks noChangeArrowheads="1"/>
          </p:cNvSpPr>
          <p:nvPr/>
        </p:nvSpPr>
        <p:spPr bwMode="auto">
          <a:xfrm>
            <a:off x="5151438" y="5853113"/>
            <a:ext cx="595312" cy="25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altLang="ko-KR">
                <a:solidFill>
                  <a:srgbClr val="000000"/>
                </a:solidFill>
              </a:rPr>
              <a:t>Clock</a:t>
            </a:r>
          </a:p>
        </p:txBody>
      </p:sp>
      <p:sp>
        <p:nvSpPr>
          <p:cNvPr id="22633" name="Rectangle 144"/>
          <p:cNvSpPr>
            <a:spLocks noChangeArrowheads="1"/>
          </p:cNvSpPr>
          <p:nvPr/>
        </p:nvSpPr>
        <p:spPr bwMode="auto">
          <a:xfrm>
            <a:off x="5842000" y="3962400"/>
            <a:ext cx="265113" cy="25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altLang="ko-KR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2634" name="Rectangle 145"/>
          <p:cNvSpPr>
            <a:spLocks noChangeArrowheads="1"/>
          </p:cNvSpPr>
          <p:nvPr/>
        </p:nvSpPr>
        <p:spPr bwMode="auto">
          <a:xfrm>
            <a:off x="5853113" y="4624388"/>
            <a:ext cx="265112" cy="25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altLang="ko-KR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2635" name="Rectangle 146"/>
          <p:cNvSpPr>
            <a:spLocks noChangeArrowheads="1"/>
          </p:cNvSpPr>
          <p:nvPr/>
        </p:nvSpPr>
        <p:spPr bwMode="auto">
          <a:xfrm>
            <a:off x="5861050" y="5414963"/>
            <a:ext cx="265113" cy="25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altLang="ko-KR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2636" name="Line 147"/>
          <p:cNvSpPr>
            <a:spLocks noChangeShapeType="1"/>
          </p:cNvSpPr>
          <p:nvPr/>
        </p:nvSpPr>
        <p:spPr bwMode="auto">
          <a:xfrm flipH="1">
            <a:off x="2017713" y="6121400"/>
            <a:ext cx="39163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7" name="Rectangle 148"/>
          <p:cNvSpPr>
            <a:spLocks noChangeArrowheads="1"/>
          </p:cNvSpPr>
          <p:nvPr/>
        </p:nvSpPr>
        <p:spPr bwMode="auto">
          <a:xfrm>
            <a:off x="3484563" y="6061075"/>
            <a:ext cx="1155700" cy="25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altLang="ko-KR">
                <a:solidFill>
                  <a:srgbClr val="000000"/>
                </a:solidFill>
              </a:rPr>
              <a:t>Common bus</a:t>
            </a:r>
          </a:p>
        </p:txBody>
      </p:sp>
      <p:sp>
        <p:nvSpPr>
          <p:cNvPr id="22638" name="Line 149"/>
          <p:cNvSpPr>
            <a:spLocks noChangeShapeType="1"/>
          </p:cNvSpPr>
          <p:nvPr/>
        </p:nvSpPr>
        <p:spPr bwMode="auto">
          <a:xfrm flipH="1">
            <a:off x="1897063" y="6249988"/>
            <a:ext cx="41767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9" name="Line 150"/>
          <p:cNvSpPr>
            <a:spLocks noChangeShapeType="1"/>
          </p:cNvSpPr>
          <p:nvPr/>
        </p:nvSpPr>
        <p:spPr bwMode="auto">
          <a:xfrm>
            <a:off x="2027238" y="2897188"/>
            <a:ext cx="0" cy="32305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40" name="Line 151"/>
          <p:cNvSpPr>
            <a:spLocks noChangeShapeType="1"/>
          </p:cNvSpPr>
          <p:nvPr/>
        </p:nvSpPr>
        <p:spPr bwMode="auto">
          <a:xfrm>
            <a:off x="1895475" y="2897188"/>
            <a:ext cx="0" cy="33655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41" name="Oval 152"/>
          <p:cNvSpPr>
            <a:spLocks noChangeArrowheads="1"/>
          </p:cNvSpPr>
          <p:nvPr/>
        </p:nvSpPr>
        <p:spPr bwMode="auto">
          <a:xfrm>
            <a:off x="1901825" y="2854325"/>
            <a:ext cx="117475" cy="71438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42" name="Rectangle 153"/>
          <p:cNvSpPr>
            <a:spLocks noChangeArrowheads="1"/>
          </p:cNvSpPr>
          <p:nvPr/>
        </p:nvSpPr>
        <p:spPr bwMode="auto">
          <a:xfrm>
            <a:off x="2068513" y="1906588"/>
            <a:ext cx="358775" cy="25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altLang="ko-KR">
                <a:solidFill>
                  <a:srgbClr val="000000"/>
                </a:solidFill>
              </a:rPr>
              <a:t>T1</a:t>
            </a:r>
          </a:p>
        </p:txBody>
      </p:sp>
      <p:sp>
        <p:nvSpPr>
          <p:cNvPr id="22643" name="Rectangle 154"/>
          <p:cNvSpPr>
            <a:spLocks noChangeArrowheads="1"/>
          </p:cNvSpPr>
          <p:nvPr/>
        </p:nvSpPr>
        <p:spPr bwMode="auto">
          <a:xfrm>
            <a:off x="2068513" y="2287588"/>
            <a:ext cx="358775" cy="25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altLang="ko-KR">
                <a:solidFill>
                  <a:srgbClr val="000000"/>
                </a:solidFill>
              </a:rPr>
              <a:t>T0</a:t>
            </a:r>
          </a:p>
        </p:txBody>
      </p:sp>
      <p:sp>
        <p:nvSpPr>
          <p:cNvPr id="22644" name="Arc 155"/>
          <p:cNvSpPr>
            <a:spLocks/>
          </p:cNvSpPr>
          <p:nvPr/>
        </p:nvSpPr>
        <p:spPr bwMode="auto">
          <a:xfrm>
            <a:off x="3322638" y="5473700"/>
            <a:ext cx="112712" cy="87313"/>
          </a:xfrm>
          <a:custGeom>
            <a:avLst/>
            <a:gdLst>
              <a:gd name="T0" fmla="*/ 9111 w 21600"/>
              <a:gd name="T1" fmla="*/ 87313 h 17255"/>
              <a:gd name="T2" fmla="*/ 9654 w 21600"/>
              <a:gd name="T3" fmla="*/ 0 h 17255"/>
              <a:gd name="T4" fmla="*/ 112712 w 21600"/>
              <a:gd name="T5" fmla="*/ 44256 h 17255"/>
              <a:gd name="T6" fmla="*/ 0 60000 65536"/>
              <a:gd name="T7" fmla="*/ 0 60000 65536"/>
              <a:gd name="T8" fmla="*/ 0 60000 65536"/>
              <a:gd name="T9" fmla="*/ 0 w 21600"/>
              <a:gd name="T10" fmla="*/ 0 h 17255"/>
              <a:gd name="T11" fmla="*/ 21600 w 21600"/>
              <a:gd name="T12" fmla="*/ 17255 h 17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255" fill="none" extrusionOk="0">
                <a:moveTo>
                  <a:pt x="1746" y="17254"/>
                </a:moveTo>
                <a:cubicBezTo>
                  <a:pt x="594" y="14566"/>
                  <a:pt x="0" y="11671"/>
                  <a:pt x="0" y="8746"/>
                </a:cubicBezTo>
                <a:cubicBezTo>
                  <a:pt x="-1" y="5733"/>
                  <a:pt x="630" y="2754"/>
                  <a:pt x="1849" y="-1"/>
                </a:cubicBezTo>
              </a:path>
              <a:path w="21600" h="17255" stroke="0" extrusionOk="0">
                <a:moveTo>
                  <a:pt x="1746" y="17254"/>
                </a:moveTo>
                <a:cubicBezTo>
                  <a:pt x="594" y="14566"/>
                  <a:pt x="0" y="11671"/>
                  <a:pt x="0" y="8746"/>
                </a:cubicBezTo>
                <a:cubicBezTo>
                  <a:pt x="-1" y="5733"/>
                  <a:pt x="630" y="2754"/>
                  <a:pt x="1849" y="-1"/>
                </a:cubicBezTo>
                <a:lnTo>
                  <a:pt x="21600" y="8746"/>
                </a:lnTo>
                <a:close/>
              </a:path>
            </a:pathLst>
          </a:custGeom>
          <a:solidFill>
            <a:srgbClr val="000000"/>
          </a:solidFill>
          <a:ln w="25400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45" name="Line 156"/>
          <p:cNvSpPr>
            <a:spLocks noChangeShapeType="1"/>
          </p:cNvSpPr>
          <p:nvPr/>
        </p:nvSpPr>
        <p:spPr bwMode="auto">
          <a:xfrm>
            <a:off x="2032000" y="5527675"/>
            <a:ext cx="12906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46" name="Oval 157"/>
          <p:cNvSpPr>
            <a:spLocks noChangeArrowheads="1"/>
          </p:cNvSpPr>
          <p:nvPr/>
        </p:nvSpPr>
        <p:spPr bwMode="auto">
          <a:xfrm>
            <a:off x="4683125" y="2012950"/>
            <a:ext cx="46038" cy="33338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47" name="Oval 158"/>
          <p:cNvSpPr>
            <a:spLocks noChangeArrowheads="1"/>
          </p:cNvSpPr>
          <p:nvPr/>
        </p:nvSpPr>
        <p:spPr bwMode="auto">
          <a:xfrm>
            <a:off x="4683125" y="2349500"/>
            <a:ext cx="46038" cy="34925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48" name="Oval 159"/>
          <p:cNvSpPr>
            <a:spLocks noChangeArrowheads="1"/>
          </p:cNvSpPr>
          <p:nvPr/>
        </p:nvSpPr>
        <p:spPr bwMode="auto">
          <a:xfrm>
            <a:off x="2871788" y="3732213"/>
            <a:ext cx="47625" cy="34925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49" name="Oval 160"/>
          <p:cNvSpPr>
            <a:spLocks noChangeArrowheads="1"/>
          </p:cNvSpPr>
          <p:nvPr/>
        </p:nvSpPr>
        <p:spPr bwMode="auto">
          <a:xfrm>
            <a:off x="2884488" y="5116513"/>
            <a:ext cx="46037" cy="33337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50" name="Oval 161"/>
          <p:cNvSpPr>
            <a:spLocks noChangeArrowheads="1"/>
          </p:cNvSpPr>
          <p:nvPr/>
        </p:nvSpPr>
        <p:spPr bwMode="auto">
          <a:xfrm>
            <a:off x="2878138" y="2012950"/>
            <a:ext cx="47625" cy="33338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51" name="Oval 162"/>
          <p:cNvSpPr>
            <a:spLocks noChangeArrowheads="1"/>
          </p:cNvSpPr>
          <p:nvPr/>
        </p:nvSpPr>
        <p:spPr bwMode="auto">
          <a:xfrm>
            <a:off x="2682875" y="2408238"/>
            <a:ext cx="47625" cy="34925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52" name="Oval 163"/>
          <p:cNvSpPr>
            <a:spLocks noChangeArrowheads="1"/>
          </p:cNvSpPr>
          <p:nvPr/>
        </p:nvSpPr>
        <p:spPr bwMode="auto">
          <a:xfrm>
            <a:off x="5421313" y="4059238"/>
            <a:ext cx="47625" cy="33337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53" name="Oval 164"/>
          <p:cNvSpPr>
            <a:spLocks noChangeArrowheads="1"/>
          </p:cNvSpPr>
          <p:nvPr/>
        </p:nvSpPr>
        <p:spPr bwMode="auto">
          <a:xfrm>
            <a:off x="4953000" y="5054600"/>
            <a:ext cx="49213" cy="33338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54" name="Oval 165"/>
          <p:cNvSpPr>
            <a:spLocks noChangeArrowheads="1"/>
          </p:cNvSpPr>
          <p:nvPr/>
        </p:nvSpPr>
        <p:spPr bwMode="auto">
          <a:xfrm>
            <a:off x="4953000" y="5964238"/>
            <a:ext cx="49213" cy="33337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55" name="Rectangle 166"/>
          <p:cNvSpPr>
            <a:spLocks noChangeArrowheads="1"/>
          </p:cNvSpPr>
          <p:nvPr/>
        </p:nvSpPr>
        <p:spPr bwMode="auto">
          <a:xfrm>
            <a:off x="7526338" y="0"/>
            <a:ext cx="1617662" cy="280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r" defTabSz="762000"/>
            <a:r>
              <a:rPr lang="en-US" altLang="ko-KR" sz="1400" i="1"/>
              <a:t>Instruction Cycle</a:t>
            </a:r>
          </a:p>
        </p:txBody>
      </p:sp>
      <p:sp>
        <p:nvSpPr>
          <p:cNvPr id="22656" name="Rectangle 167"/>
          <p:cNvSpPr>
            <a:spLocks noChangeArrowheads="1"/>
          </p:cNvSpPr>
          <p:nvPr/>
        </p:nvSpPr>
        <p:spPr bwMode="auto">
          <a:xfrm>
            <a:off x="3011488" y="1089025"/>
            <a:ext cx="5327650" cy="6937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389063" y="5548313"/>
            <a:ext cx="34925" cy="157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125"/>
          <p:cNvSpPr>
            <a:spLocks noChangeArrowheads="1"/>
          </p:cNvSpPr>
          <p:nvPr/>
        </p:nvSpPr>
        <p:spPr bwMode="auto">
          <a:xfrm>
            <a:off x="7502525" y="0"/>
            <a:ext cx="1509713" cy="280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r" defTabSz="762000"/>
            <a:r>
              <a:rPr lang="en-US" altLang="ko-KR" sz="1400" i="1"/>
              <a:t>Instrction Cycle</a:t>
            </a:r>
          </a:p>
        </p:txBody>
      </p:sp>
      <p:pic>
        <p:nvPicPr>
          <p:cNvPr id="125" name="Picture 124" descr="icyc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7848600" cy="57149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1534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8305800" cy="5791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83058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8229599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8458199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228600"/>
            <a:ext cx="86106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5344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155</Words>
  <Application>Microsoft Office PowerPoint</Application>
  <PresentationFormat>On-screen Show (4:3)</PresentationFormat>
  <Paragraphs>40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Timing and Control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INSTRUCTION  CYCLE</vt:lpstr>
      <vt:lpstr>FETCH and DECODE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Timing and Control</dc:title>
  <dc:creator>DELL</dc:creator>
  <cp:lastModifiedBy>DELL</cp:lastModifiedBy>
  <cp:revision>4</cp:revision>
  <dcterms:created xsi:type="dcterms:W3CDTF">2006-08-16T00:00:00Z</dcterms:created>
  <dcterms:modified xsi:type="dcterms:W3CDTF">2025-09-26T04:39:17Z</dcterms:modified>
</cp:coreProperties>
</file>