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99" r:id="rId7"/>
    <p:sldId id="300" r:id="rId8"/>
    <p:sldId id="262" r:id="rId9"/>
    <p:sldId id="261" r:id="rId10"/>
    <p:sldId id="268" r:id="rId11"/>
    <p:sldId id="263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91B80-DB04-4829-AFD4-61A5F5858DA3}" type="datetimeFigureOut">
              <a:rPr lang="en-US" smtClean="0"/>
              <a:pPr/>
              <a:t>11/9/2025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243E9-8783-4BC9-8A51-66D266FFC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Karnaugh Map</a:t>
            </a:r>
            <a:br>
              <a:rPr lang="en-US" dirty="0" smtClean="0"/>
            </a:br>
            <a:r>
              <a:rPr lang="en-US" dirty="0" smtClean="0"/>
              <a:t>(K-Map)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Karnaugh Map (K-map)</a:t>
            </a:r>
          </a:p>
        </p:txBody>
      </p:sp>
      <p:sp>
        <p:nvSpPr>
          <p:cNvPr id="32770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924800" cy="4800600"/>
          </a:xfrm>
        </p:spPr>
        <p:txBody>
          <a:bodyPr/>
          <a:lstStyle/>
          <a:p>
            <a:r>
              <a:rPr lang="en-US" altLang="en-US" dirty="0" smtClean="0"/>
              <a:t>View the function in a visual form</a:t>
            </a:r>
          </a:p>
          <a:p>
            <a:r>
              <a:rPr lang="en-US" altLang="en-US" dirty="0" smtClean="0"/>
              <a:t>Same information as truth table</a:t>
            </a:r>
          </a:p>
          <a:p>
            <a:r>
              <a:rPr lang="en-US" altLang="en-US" dirty="0" smtClean="0"/>
              <a:t>Easier to group </a:t>
            </a:r>
            <a:r>
              <a:rPr lang="en-US" altLang="en-US" dirty="0" err="1" smtClean="0"/>
              <a:t>minterms</a:t>
            </a:r>
            <a:endParaRPr lang="en-US" altLang="en-US" dirty="0" smtClean="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05475" y="392271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5705475" y="449262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6275388" y="392271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135563" y="335280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3433763"/>
            <a:ext cx="279400" cy="387350"/>
            <a:chOff x="3339" y="1451"/>
            <a:chExt cx="176" cy="244"/>
          </a:xfrm>
        </p:grpSpPr>
        <p:sp>
          <p:nvSpPr>
            <p:cNvPr id="32816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32817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2152650" y="54864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Helvetica" charset="0"/>
              </a:rPr>
              <a:t>(a) Truth table </a:t>
            </a:r>
            <a:endParaRPr lang="en-US" altLang="en-US"/>
          </a:p>
        </p:txBody>
      </p:sp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4965700" y="5486400"/>
            <a:ext cx="204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" charset="0"/>
              </a:rPr>
              <a:t>(b) Karnaugh map</a:t>
            </a:r>
            <a:endParaRPr lang="en-US" altLang="en-US" dirty="0"/>
          </a:p>
        </p:txBody>
      </p:sp>
      <p:sp>
        <p:nvSpPr>
          <p:cNvPr id="32778" name="Rectangle 13"/>
          <p:cNvSpPr>
            <a:spLocks noChangeArrowheads="1"/>
          </p:cNvSpPr>
          <p:nvPr/>
        </p:nvSpPr>
        <p:spPr bwMode="auto">
          <a:xfrm>
            <a:off x="5434013" y="408622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79" name="Rectangle 14"/>
          <p:cNvSpPr>
            <a:spLocks noChangeArrowheads="1"/>
          </p:cNvSpPr>
          <p:nvPr/>
        </p:nvSpPr>
        <p:spPr bwMode="auto">
          <a:xfrm>
            <a:off x="5419725" y="4662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780" name="Rectangle 15"/>
          <p:cNvSpPr>
            <a:spLocks noChangeArrowheads="1"/>
          </p:cNvSpPr>
          <p:nvPr/>
        </p:nvSpPr>
        <p:spPr bwMode="auto">
          <a:xfrm>
            <a:off x="5942013" y="36052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81" name="Rectangle 16"/>
          <p:cNvSpPr>
            <a:spLocks noChangeArrowheads="1"/>
          </p:cNvSpPr>
          <p:nvPr/>
        </p:nvSpPr>
        <p:spPr bwMode="auto">
          <a:xfrm>
            <a:off x="6519863" y="36052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782" name="Rectangle 17"/>
          <p:cNvSpPr>
            <a:spLocks noChangeArrowheads="1"/>
          </p:cNvSpPr>
          <p:nvPr/>
        </p:nvSpPr>
        <p:spPr bwMode="auto">
          <a:xfrm>
            <a:off x="5846763" y="40417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783" name="Rectangle 18"/>
          <p:cNvSpPr>
            <a:spLocks noChangeArrowheads="1"/>
          </p:cNvSpPr>
          <p:nvPr/>
        </p:nvSpPr>
        <p:spPr bwMode="auto">
          <a:xfrm>
            <a:off x="6032500" y="41656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84" name="Rectangle 19"/>
          <p:cNvSpPr>
            <a:spLocks noChangeArrowheads="1"/>
          </p:cNvSpPr>
          <p:nvPr/>
        </p:nvSpPr>
        <p:spPr bwMode="auto">
          <a:xfrm>
            <a:off x="6424613" y="40417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785" name="Rectangle 20"/>
          <p:cNvSpPr>
            <a:spLocks noChangeArrowheads="1"/>
          </p:cNvSpPr>
          <p:nvPr/>
        </p:nvSpPr>
        <p:spPr bwMode="auto">
          <a:xfrm>
            <a:off x="6608763" y="41656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32786" name="Rectangle 21"/>
          <p:cNvSpPr>
            <a:spLocks noChangeArrowheads="1"/>
          </p:cNvSpPr>
          <p:nvPr/>
        </p:nvSpPr>
        <p:spPr bwMode="auto">
          <a:xfrm>
            <a:off x="6424613" y="46180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787" name="Rectangle 22"/>
          <p:cNvSpPr>
            <a:spLocks noChangeArrowheads="1"/>
          </p:cNvSpPr>
          <p:nvPr/>
        </p:nvSpPr>
        <p:spPr bwMode="auto">
          <a:xfrm>
            <a:off x="6608763" y="47402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3 </a:t>
            </a:r>
            <a:endParaRPr lang="en-US" altLang="en-US"/>
          </a:p>
        </p:txBody>
      </p:sp>
      <p:sp>
        <p:nvSpPr>
          <p:cNvPr id="32788" name="Rectangle 23"/>
          <p:cNvSpPr>
            <a:spLocks noChangeArrowheads="1"/>
          </p:cNvSpPr>
          <p:nvPr/>
        </p:nvSpPr>
        <p:spPr bwMode="auto">
          <a:xfrm>
            <a:off x="5846763" y="46180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789" name="Line 24"/>
          <p:cNvSpPr>
            <a:spLocks noChangeShapeType="1"/>
          </p:cNvSpPr>
          <p:nvPr/>
        </p:nvSpPr>
        <p:spPr bwMode="auto">
          <a:xfrm flipH="1">
            <a:off x="2259013" y="358298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Line 25"/>
          <p:cNvSpPr>
            <a:spLocks noChangeShapeType="1"/>
          </p:cNvSpPr>
          <p:nvPr/>
        </p:nvSpPr>
        <p:spPr bwMode="auto">
          <a:xfrm flipV="1">
            <a:off x="3017838" y="313690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Rectangle 26"/>
          <p:cNvSpPr>
            <a:spLocks noChangeArrowheads="1"/>
          </p:cNvSpPr>
          <p:nvPr/>
        </p:nvSpPr>
        <p:spPr bwMode="auto">
          <a:xfrm>
            <a:off x="6032500" y="47402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792" name="Rectangle 27"/>
          <p:cNvSpPr>
            <a:spLocks noChangeArrowheads="1"/>
          </p:cNvSpPr>
          <p:nvPr/>
        </p:nvSpPr>
        <p:spPr bwMode="auto">
          <a:xfrm>
            <a:off x="2279650" y="315595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32793" name="Rectangle 28"/>
          <p:cNvSpPr>
            <a:spLocks noChangeArrowheads="1"/>
          </p:cNvSpPr>
          <p:nvPr/>
        </p:nvSpPr>
        <p:spPr bwMode="auto">
          <a:xfrm>
            <a:off x="2398713" y="328295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794" name="Rectangle 29"/>
          <p:cNvSpPr>
            <a:spLocks noChangeArrowheads="1"/>
          </p:cNvSpPr>
          <p:nvPr/>
        </p:nvSpPr>
        <p:spPr bwMode="auto">
          <a:xfrm>
            <a:off x="2638425" y="315595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32795" name="Rectangle 30"/>
          <p:cNvSpPr>
            <a:spLocks noChangeArrowheads="1"/>
          </p:cNvSpPr>
          <p:nvPr/>
        </p:nvSpPr>
        <p:spPr bwMode="auto">
          <a:xfrm>
            <a:off x="2755900" y="328295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32796" name="Rectangle 31"/>
          <p:cNvSpPr>
            <a:spLocks noChangeArrowheads="1"/>
          </p:cNvSpPr>
          <p:nvPr/>
        </p:nvSpPr>
        <p:spPr bwMode="auto">
          <a:xfrm>
            <a:off x="2327275" y="36623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97" name="Rectangle 32"/>
          <p:cNvSpPr>
            <a:spLocks noChangeArrowheads="1"/>
          </p:cNvSpPr>
          <p:nvPr/>
        </p:nvSpPr>
        <p:spPr bwMode="auto">
          <a:xfrm>
            <a:off x="2689225" y="36623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98" name="Rectangle 33"/>
          <p:cNvSpPr>
            <a:spLocks noChangeArrowheads="1"/>
          </p:cNvSpPr>
          <p:nvPr/>
        </p:nvSpPr>
        <p:spPr bwMode="auto">
          <a:xfrm>
            <a:off x="2327275" y="40465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799" name="Rectangle 34"/>
          <p:cNvSpPr>
            <a:spLocks noChangeArrowheads="1"/>
          </p:cNvSpPr>
          <p:nvPr/>
        </p:nvSpPr>
        <p:spPr bwMode="auto">
          <a:xfrm>
            <a:off x="2689225" y="40465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800" name="Rectangle 35"/>
          <p:cNvSpPr>
            <a:spLocks noChangeArrowheads="1"/>
          </p:cNvSpPr>
          <p:nvPr/>
        </p:nvSpPr>
        <p:spPr bwMode="auto">
          <a:xfrm>
            <a:off x="2327275" y="44323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801" name="Rectangle 36"/>
          <p:cNvSpPr>
            <a:spLocks noChangeArrowheads="1"/>
          </p:cNvSpPr>
          <p:nvPr/>
        </p:nvSpPr>
        <p:spPr bwMode="auto">
          <a:xfrm>
            <a:off x="2689225" y="44323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802" name="Rectangle 37"/>
          <p:cNvSpPr>
            <a:spLocks noChangeArrowheads="1"/>
          </p:cNvSpPr>
          <p:nvPr/>
        </p:nvSpPr>
        <p:spPr bwMode="auto">
          <a:xfrm>
            <a:off x="2327275" y="48148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803" name="Rectangle 38"/>
          <p:cNvSpPr>
            <a:spLocks noChangeArrowheads="1"/>
          </p:cNvSpPr>
          <p:nvPr/>
        </p:nvSpPr>
        <p:spPr bwMode="auto">
          <a:xfrm>
            <a:off x="2689225" y="48148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804" name="Rectangle 39"/>
          <p:cNvSpPr>
            <a:spLocks noChangeArrowheads="1"/>
          </p:cNvSpPr>
          <p:nvPr/>
        </p:nvSpPr>
        <p:spPr bwMode="auto">
          <a:xfrm>
            <a:off x="3208338" y="36591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805" name="Rectangle 40"/>
          <p:cNvSpPr>
            <a:spLocks noChangeArrowheads="1"/>
          </p:cNvSpPr>
          <p:nvPr/>
        </p:nvSpPr>
        <p:spPr bwMode="auto">
          <a:xfrm>
            <a:off x="3394075" y="378142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32806" name="Rectangle 41"/>
          <p:cNvSpPr>
            <a:spLocks noChangeArrowheads="1"/>
          </p:cNvSpPr>
          <p:nvPr/>
        </p:nvSpPr>
        <p:spPr bwMode="auto">
          <a:xfrm>
            <a:off x="3208338" y="40417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807" name="Rectangle 42"/>
          <p:cNvSpPr>
            <a:spLocks noChangeArrowheads="1"/>
          </p:cNvSpPr>
          <p:nvPr/>
        </p:nvSpPr>
        <p:spPr bwMode="auto">
          <a:xfrm>
            <a:off x="3394075" y="41656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32808" name="Rectangle 43"/>
          <p:cNvSpPr>
            <a:spLocks noChangeArrowheads="1"/>
          </p:cNvSpPr>
          <p:nvPr/>
        </p:nvSpPr>
        <p:spPr bwMode="auto">
          <a:xfrm>
            <a:off x="3208338" y="4811713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809" name="Rectangle 44"/>
          <p:cNvSpPr>
            <a:spLocks noChangeArrowheads="1"/>
          </p:cNvSpPr>
          <p:nvPr/>
        </p:nvSpPr>
        <p:spPr bwMode="auto">
          <a:xfrm>
            <a:off x="3394075" y="49339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3 </a:t>
            </a:r>
            <a:endParaRPr lang="en-US" altLang="en-US"/>
          </a:p>
        </p:txBody>
      </p:sp>
      <p:sp>
        <p:nvSpPr>
          <p:cNvPr id="32810" name="Rectangle 45"/>
          <p:cNvSpPr>
            <a:spLocks noChangeArrowheads="1"/>
          </p:cNvSpPr>
          <p:nvPr/>
        </p:nvSpPr>
        <p:spPr bwMode="auto">
          <a:xfrm>
            <a:off x="3208338" y="4425950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32811" name="Rectangle 46"/>
          <p:cNvSpPr>
            <a:spLocks noChangeArrowheads="1"/>
          </p:cNvSpPr>
          <p:nvPr/>
        </p:nvSpPr>
        <p:spPr bwMode="auto">
          <a:xfrm>
            <a:off x="3394075" y="45497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3257550"/>
            <a:ext cx="279400" cy="387350"/>
            <a:chOff x="3339" y="1451"/>
            <a:chExt cx="176" cy="244"/>
          </a:xfrm>
        </p:grpSpPr>
        <p:sp>
          <p:nvSpPr>
            <p:cNvPr id="32814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32815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32813" name="TextBox 125"/>
          <p:cNvSpPr txBox="1">
            <a:spLocks noChangeArrowheads="1"/>
          </p:cNvSpPr>
          <p:nvPr/>
        </p:nvSpPr>
        <p:spPr bwMode="auto">
          <a:xfrm>
            <a:off x="6656388" y="6477000"/>
            <a:ext cx="255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[ Figure 2.49 from the textbook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Two-Variable K-map</a:t>
            </a:r>
          </a:p>
        </p:txBody>
      </p:sp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5705475" y="307181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 flipH="1">
            <a:off x="5705475" y="364172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Line 5"/>
          <p:cNvSpPr>
            <a:spLocks noChangeShapeType="1"/>
          </p:cNvSpPr>
          <p:nvPr/>
        </p:nvSpPr>
        <p:spPr bwMode="auto">
          <a:xfrm flipV="1">
            <a:off x="6275388" y="307181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5135563" y="250190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582863"/>
            <a:ext cx="279400" cy="387350"/>
            <a:chOff x="3339" y="1451"/>
            <a:chExt cx="176" cy="244"/>
          </a:xfrm>
        </p:grpSpPr>
        <p:sp>
          <p:nvSpPr>
            <p:cNvPr id="42031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2032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1991" name="Rectangle 11"/>
          <p:cNvSpPr>
            <a:spLocks noChangeArrowheads="1"/>
          </p:cNvSpPr>
          <p:nvPr/>
        </p:nvSpPr>
        <p:spPr bwMode="auto">
          <a:xfrm>
            <a:off x="2152650" y="4635500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Helvetica" charset="0"/>
              </a:rPr>
              <a:t>(a) Truth table </a:t>
            </a:r>
            <a:endParaRPr lang="en-US" altLang="en-US"/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4965700" y="4635500"/>
            <a:ext cx="204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latin typeface="Helvetica" charset="0"/>
              </a:rPr>
              <a:t>(b) Karnaugh map</a:t>
            </a:r>
            <a:endParaRPr lang="en-US" altLang="en-US" dirty="0"/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434013" y="323532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5419725" y="38115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5942013" y="2754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1996" name="Rectangle 16"/>
          <p:cNvSpPr>
            <a:spLocks noChangeArrowheads="1"/>
          </p:cNvSpPr>
          <p:nvPr/>
        </p:nvSpPr>
        <p:spPr bwMode="auto">
          <a:xfrm>
            <a:off x="6519863" y="2754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1997" name="Rectangle 17"/>
          <p:cNvSpPr>
            <a:spLocks noChangeArrowheads="1"/>
          </p:cNvSpPr>
          <p:nvPr/>
        </p:nvSpPr>
        <p:spPr bwMode="auto">
          <a:xfrm>
            <a:off x="5846763" y="31908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1998" name="Rectangle 18"/>
          <p:cNvSpPr>
            <a:spLocks noChangeArrowheads="1"/>
          </p:cNvSpPr>
          <p:nvPr/>
        </p:nvSpPr>
        <p:spPr bwMode="auto">
          <a:xfrm>
            <a:off x="6032500" y="33147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>
            <a:off x="6424613" y="31908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00" name="Rectangle 20"/>
          <p:cNvSpPr>
            <a:spLocks noChangeArrowheads="1"/>
          </p:cNvSpPr>
          <p:nvPr/>
        </p:nvSpPr>
        <p:spPr bwMode="auto">
          <a:xfrm>
            <a:off x="6608763" y="33147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2001" name="Rectangle 21"/>
          <p:cNvSpPr>
            <a:spLocks noChangeArrowheads="1"/>
          </p:cNvSpPr>
          <p:nvPr/>
        </p:nvSpPr>
        <p:spPr bwMode="auto">
          <a:xfrm>
            <a:off x="6424613" y="37671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02" name="Rectangle 22"/>
          <p:cNvSpPr>
            <a:spLocks noChangeArrowheads="1"/>
          </p:cNvSpPr>
          <p:nvPr/>
        </p:nvSpPr>
        <p:spPr bwMode="auto">
          <a:xfrm>
            <a:off x="6608763" y="38893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3 </a:t>
            </a:r>
            <a:endParaRPr lang="en-US" altLang="en-US"/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>
            <a:off x="5846763" y="376713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04" name="Line 24"/>
          <p:cNvSpPr>
            <a:spLocks noChangeShapeType="1"/>
          </p:cNvSpPr>
          <p:nvPr/>
        </p:nvSpPr>
        <p:spPr bwMode="auto">
          <a:xfrm flipH="1">
            <a:off x="2259013" y="273208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25"/>
          <p:cNvSpPr>
            <a:spLocks noChangeShapeType="1"/>
          </p:cNvSpPr>
          <p:nvPr/>
        </p:nvSpPr>
        <p:spPr bwMode="auto">
          <a:xfrm flipV="1">
            <a:off x="3017838" y="228600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>
            <a:off x="6032500" y="38893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>
            <a:off x="2279650" y="230505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>
            <a:off x="2398713" y="243205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>
            <a:off x="2638425" y="230505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>
            <a:off x="2755900" y="243205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2011" name="Rectangle 31"/>
          <p:cNvSpPr>
            <a:spLocks noChangeArrowheads="1"/>
          </p:cNvSpPr>
          <p:nvPr/>
        </p:nvSpPr>
        <p:spPr bwMode="auto">
          <a:xfrm>
            <a:off x="2327275" y="28114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2689225" y="28114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2013" name="Rectangle 33"/>
          <p:cNvSpPr>
            <a:spLocks noChangeArrowheads="1"/>
          </p:cNvSpPr>
          <p:nvPr/>
        </p:nvSpPr>
        <p:spPr bwMode="auto">
          <a:xfrm>
            <a:off x="2327275" y="31956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2014" name="Rectangle 34"/>
          <p:cNvSpPr>
            <a:spLocks noChangeArrowheads="1"/>
          </p:cNvSpPr>
          <p:nvPr/>
        </p:nvSpPr>
        <p:spPr bwMode="auto">
          <a:xfrm>
            <a:off x="2689225" y="31956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15" name="Rectangle 35"/>
          <p:cNvSpPr>
            <a:spLocks noChangeArrowheads="1"/>
          </p:cNvSpPr>
          <p:nvPr/>
        </p:nvSpPr>
        <p:spPr bwMode="auto">
          <a:xfrm>
            <a:off x="2327275" y="35814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16" name="Rectangle 36"/>
          <p:cNvSpPr>
            <a:spLocks noChangeArrowheads="1"/>
          </p:cNvSpPr>
          <p:nvPr/>
        </p:nvSpPr>
        <p:spPr bwMode="auto">
          <a:xfrm>
            <a:off x="2689225" y="35814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2017" name="Rectangle 37"/>
          <p:cNvSpPr>
            <a:spLocks noChangeArrowheads="1"/>
          </p:cNvSpPr>
          <p:nvPr/>
        </p:nvSpPr>
        <p:spPr bwMode="auto">
          <a:xfrm>
            <a:off x="2327275" y="39639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18" name="Rectangle 38"/>
          <p:cNvSpPr>
            <a:spLocks noChangeArrowheads="1"/>
          </p:cNvSpPr>
          <p:nvPr/>
        </p:nvSpPr>
        <p:spPr bwMode="auto">
          <a:xfrm>
            <a:off x="2689225" y="39639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19" name="Rectangle 39"/>
          <p:cNvSpPr>
            <a:spLocks noChangeArrowheads="1"/>
          </p:cNvSpPr>
          <p:nvPr/>
        </p:nvSpPr>
        <p:spPr bwMode="auto">
          <a:xfrm>
            <a:off x="3208338" y="2808288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20" name="Rectangle 40"/>
          <p:cNvSpPr>
            <a:spLocks noChangeArrowheads="1"/>
          </p:cNvSpPr>
          <p:nvPr/>
        </p:nvSpPr>
        <p:spPr bwMode="auto">
          <a:xfrm>
            <a:off x="3394075" y="293052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2021" name="Rectangle 41"/>
          <p:cNvSpPr>
            <a:spLocks noChangeArrowheads="1"/>
          </p:cNvSpPr>
          <p:nvPr/>
        </p:nvSpPr>
        <p:spPr bwMode="auto">
          <a:xfrm>
            <a:off x="3208338" y="3190875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22" name="Rectangle 42"/>
          <p:cNvSpPr>
            <a:spLocks noChangeArrowheads="1"/>
          </p:cNvSpPr>
          <p:nvPr/>
        </p:nvSpPr>
        <p:spPr bwMode="auto">
          <a:xfrm>
            <a:off x="3394075" y="331470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2023" name="Rectangle 43"/>
          <p:cNvSpPr>
            <a:spLocks noChangeArrowheads="1"/>
          </p:cNvSpPr>
          <p:nvPr/>
        </p:nvSpPr>
        <p:spPr bwMode="auto">
          <a:xfrm>
            <a:off x="3208338" y="3960813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24" name="Rectangle 44"/>
          <p:cNvSpPr>
            <a:spLocks noChangeArrowheads="1"/>
          </p:cNvSpPr>
          <p:nvPr/>
        </p:nvSpPr>
        <p:spPr bwMode="auto">
          <a:xfrm>
            <a:off x="3394075" y="4083050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3 </a:t>
            </a:r>
            <a:endParaRPr lang="en-US" altLang="en-US"/>
          </a:p>
        </p:txBody>
      </p:sp>
      <p:sp>
        <p:nvSpPr>
          <p:cNvPr id="42025" name="Rectangle 45"/>
          <p:cNvSpPr>
            <a:spLocks noChangeArrowheads="1"/>
          </p:cNvSpPr>
          <p:nvPr/>
        </p:nvSpPr>
        <p:spPr bwMode="auto">
          <a:xfrm>
            <a:off x="3208338" y="3575050"/>
            <a:ext cx="234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m </a:t>
            </a:r>
            <a:endParaRPr lang="en-US" altLang="en-US"/>
          </a:p>
        </p:txBody>
      </p:sp>
      <p:sp>
        <p:nvSpPr>
          <p:cNvPr id="42026" name="Rectangle 46"/>
          <p:cNvSpPr>
            <a:spLocks noChangeArrowheads="1"/>
          </p:cNvSpPr>
          <p:nvPr/>
        </p:nvSpPr>
        <p:spPr bwMode="auto">
          <a:xfrm>
            <a:off x="3394075" y="3698875"/>
            <a:ext cx="142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2406650"/>
            <a:ext cx="279400" cy="387350"/>
            <a:chOff x="3339" y="1451"/>
            <a:chExt cx="176" cy="244"/>
          </a:xfrm>
        </p:grpSpPr>
        <p:sp>
          <p:nvSpPr>
            <p:cNvPr id="42029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2030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42028" name="TextBox 125"/>
          <p:cNvSpPr txBox="1">
            <a:spLocks noChangeArrowheads="1"/>
          </p:cNvSpPr>
          <p:nvPr/>
        </p:nvSpPr>
        <p:spPr bwMode="auto">
          <a:xfrm>
            <a:off x="6656388" y="6477000"/>
            <a:ext cx="255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[ Figure 2.49 from the textbook 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Step-By-Step Example</a:t>
            </a:r>
          </a:p>
        </p:txBody>
      </p:sp>
      <p:sp>
        <p:nvSpPr>
          <p:cNvPr id="43010" name="Line 24"/>
          <p:cNvSpPr>
            <a:spLocks noChangeShapeType="1"/>
          </p:cNvSpPr>
          <p:nvPr/>
        </p:nvSpPr>
        <p:spPr bwMode="auto">
          <a:xfrm flipH="1">
            <a:off x="3963988" y="302418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25"/>
          <p:cNvSpPr>
            <a:spLocks noChangeShapeType="1"/>
          </p:cNvSpPr>
          <p:nvPr/>
        </p:nvSpPr>
        <p:spPr bwMode="auto">
          <a:xfrm flipV="1">
            <a:off x="4722813" y="2576513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Rectangle 27"/>
          <p:cNvSpPr>
            <a:spLocks noChangeArrowheads="1"/>
          </p:cNvSpPr>
          <p:nvPr/>
        </p:nvSpPr>
        <p:spPr bwMode="auto">
          <a:xfrm>
            <a:off x="3984625" y="2595563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3013" name="Rectangle 28"/>
          <p:cNvSpPr>
            <a:spLocks noChangeArrowheads="1"/>
          </p:cNvSpPr>
          <p:nvPr/>
        </p:nvSpPr>
        <p:spPr bwMode="auto">
          <a:xfrm>
            <a:off x="4103688" y="2722563"/>
            <a:ext cx="161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14" name="Rectangle 29"/>
          <p:cNvSpPr>
            <a:spLocks noChangeArrowheads="1"/>
          </p:cNvSpPr>
          <p:nvPr/>
        </p:nvSpPr>
        <p:spPr bwMode="auto">
          <a:xfrm>
            <a:off x="4343400" y="2595563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3015" name="Rectangle 30"/>
          <p:cNvSpPr>
            <a:spLocks noChangeArrowheads="1"/>
          </p:cNvSpPr>
          <p:nvPr/>
        </p:nvSpPr>
        <p:spPr bwMode="auto">
          <a:xfrm>
            <a:off x="4460875" y="2722563"/>
            <a:ext cx="1619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3016" name="Rectangle 31"/>
          <p:cNvSpPr>
            <a:spLocks noChangeArrowheads="1"/>
          </p:cNvSpPr>
          <p:nvPr/>
        </p:nvSpPr>
        <p:spPr bwMode="auto">
          <a:xfrm>
            <a:off x="4032250" y="31035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3017" name="Rectangle 32"/>
          <p:cNvSpPr>
            <a:spLocks noChangeArrowheads="1"/>
          </p:cNvSpPr>
          <p:nvPr/>
        </p:nvSpPr>
        <p:spPr bwMode="auto">
          <a:xfrm>
            <a:off x="4394200" y="31035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3018" name="Rectangle 33"/>
          <p:cNvSpPr>
            <a:spLocks noChangeArrowheads="1"/>
          </p:cNvSpPr>
          <p:nvPr/>
        </p:nvSpPr>
        <p:spPr bwMode="auto">
          <a:xfrm>
            <a:off x="4032250" y="34877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3019" name="Rectangle 34"/>
          <p:cNvSpPr>
            <a:spLocks noChangeArrowheads="1"/>
          </p:cNvSpPr>
          <p:nvPr/>
        </p:nvSpPr>
        <p:spPr bwMode="auto">
          <a:xfrm>
            <a:off x="4394200" y="34877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0" name="Rectangle 35"/>
          <p:cNvSpPr>
            <a:spLocks noChangeArrowheads="1"/>
          </p:cNvSpPr>
          <p:nvPr/>
        </p:nvSpPr>
        <p:spPr bwMode="auto">
          <a:xfrm>
            <a:off x="4032250" y="38719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1" name="Rectangle 36"/>
          <p:cNvSpPr>
            <a:spLocks noChangeArrowheads="1"/>
          </p:cNvSpPr>
          <p:nvPr/>
        </p:nvSpPr>
        <p:spPr bwMode="auto">
          <a:xfrm>
            <a:off x="4394200" y="38719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3022" name="Rectangle 37"/>
          <p:cNvSpPr>
            <a:spLocks noChangeArrowheads="1"/>
          </p:cNvSpPr>
          <p:nvPr/>
        </p:nvSpPr>
        <p:spPr bwMode="auto">
          <a:xfrm>
            <a:off x="4032250" y="42560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3" name="Rectangle 38"/>
          <p:cNvSpPr>
            <a:spLocks noChangeArrowheads="1"/>
          </p:cNvSpPr>
          <p:nvPr/>
        </p:nvSpPr>
        <p:spPr bwMode="auto">
          <a:xfrm>
            <a:off x="4394200" y="42560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4" name="Rectangle 39"/>
          <p:cNvSpPr>
            <a:spLocks noChangeArrowheads="1"/>
          </p:cNvSpPr>
          <p:nvPr/>
        </p:nvSpPr>
        <p:spPr bwMode="auto">
          <a:xfrm>
            <a:off x="4913313" y="310038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5" name="Rectangle 41"/>
          <p:cNvSpPr>
            <a:spLocks noChangeArrowheads="1"/>
          </p:cNvSpPr>
          <p:nvPr/>
        </p:nvSpPr>
        <p:spPr bwMode="auto">
          <a:xfrm>
            <a:off x="4913313" y="3481388"/>
            <a:ext cx="203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6" name="Rectangle 43"/>
          <p:cNvSpPr>
            <a:spLocks noChangeArrowheads="1"/>
          </p:cNvSpPr>
          <p:nvPr/>
        </p:nvSpPr>
        <p:spPr bwMode="auto">
          <a:xfrm>
            <a:off x="4913313" y="425291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3027" name="Rectangle 45"/>
          <p:cNvSpPr>
            <a:spLocks noChangeArrowheads="1"/>
          </p:cNvSpPr>
          <p:nvPr/>
        </p:nvSpPr>
        <p:spPr bwMode="auto">
          <a:xfrm>
            <a:off x="4913313" y="3865563"/>
            <a:ext cx="203200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1. Draw The Map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4064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4065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4039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40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41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42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43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4046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47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4048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4049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50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51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52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3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4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4055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6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7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8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59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4060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4062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4063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Fill The Map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5059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5105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5106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5063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64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65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66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67" name="Rectangle 17"/>
          <p:cNvSpPr>
            <a:spLocks noChangeArrowheads="1"/>
          </p:cNvSpPr>
          <p:nvPr/>
        </p:nvSpPr>
        <p:spPr bwMode="auto">
          <a:xfrm>
            <a:off x="5846763" y="3514725"/>
            <a:ext cx="271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chemeClr val="bg2"/>
                </a:solidFill>
                <a:latin typeface="Times-Roman" charset="0"/>
              </a:rPr>
              <a:t>m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68" name="Rectangle 18"/>
          <p:cNvSpPr>
            <a:spLocks noChangeArrowheads="1"/>
          </p:cNvSpPr>
          <p:nvPr/>
        </p:nvSpPr>
        <p:spPr bwMode="auto">
          <a:xfrm>
            <a:off x="6032500" y="3638550"/>
            <a:ext cx="1603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chemeClr val="bg2"/>
                </a:solidFill>
                <a:latin typeface="Times-Roman" charset="0"/>
              </a:rPr>
              <a:t>0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69" name="Rectangle 19"/>
          <p:cNvSpPr>
            <a:spLocks noChangeArrowheads="1"/>
          </p:cNvSpPr>
          <p:nvPr/>
        </p:nvSpPr>
        <p:spPr bwMode="auto">
          <a:xfrm>
            <a:off x="6424613" y="3514725"/>
            <a:ext cx="271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chemeClr val="bg2"/>
                </a:solidFill>
                <a:latin typeface="Times-Roman" charset="0"/>
              </a:rPr>
              <a:t>m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0" name="Rectangle 20"/>
          <p:cNvSpPr>
            <a:spLocks noChangeArrowheads="1"/>
          </p:cNvSpPr>
          <p:nvPr/>
        </p:nvSpPr>
        <p:spPr bwMode="auto">
          <a:xfrm>
            <a:off x="6608763" y="3638550"/>
            <a:ext cx="1603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chemeClr val="bg2"/>
                </a:solidFill>
                <a:latin typeface="Times-Roman" charset="0"/>
              </a:rPr>
              <a:t>2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1" name="Rectangle 21"/>
          <p:cNvSpPr>
            <a:spLocks noChangeArrowheads="1"/>
          </p:cNvSpPr>
          <p:nvPr/>
        </p:nvSpPr>
        <p:spPr bwMode="auto">
          <a:xfrm>
            <a:off x="6424613" y="4090988"/>
            <a:ext cx="271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chemeClr val="bg2"/>
                </a:solidFill>
                <a:latin typeface="Times-Roman" charset="0"/>
              </a:rPr>
              <a:t>m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2" name="Rectangle 22"/>
          <p:cNvSpPr>
            <a:spLocks noChangeArrowheads="1"/>
          </p:cNvSpPr>
          <p:nvPr/>
        </p:nvSpPr>
        <p:spPr bwMode="auto">
          <a:xfrm>
            <a:off x="6608763" y="4213225"/>
            <a:ext cx="1603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chemeClr val="bg2"/>
                </a:solidFill>
                <a:latin typeface="Times-Roman" charset="0"/>
              </a:rPr>
              <a:t>3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3" name="Rectangle 23"/>
          <p:cNvSpPr>
            <a:spLocks noChangeArrowheads="1"/>
          </p:cNvSpPr>
          <p:nvPr/>
        </p:nvSpPr>
        <p:spPr bwMode="auto">
          <a:xfrm>
            <a:off x="5846763" y="4090988"/>
            <a:ext cx="2714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chemeClr val="bg2"/>
                </a:solidFill>
                <a:latin typeface="Times-Roman" charset="0"/>
              </a:rPr>
              <a:t>m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4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6" name="Rectangle 26"/>
          <p:cNvSpPr>
            <a:spLocks noChangeArrowheads="1"/>
          </p:cNvSpPr>
          <p:nvPr/>
        </p:nvSpPr>
        <p:spPr bwMode="auto">
          <a:xfrm>
            <a:off x="6032500" y="4213225"/>
            <a:ext cx="1603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500">
                <a:solidFill>
                  <a:schemeClr val="bg2"/>
                </a:solidFill>
                <a:latin typeface="Times-Roman" charset="0"/>
              </a:rPr>
              <a:t>1 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45077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5078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79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5080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5081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82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83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84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85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86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5087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88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89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90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91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5092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5103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5104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676400" y="3048000"/>
            <a:ext cx="328613" cy="1503363"/>
            <a:chOff x="533400" y="2973388"/>
            <a:chExt cx="328613" cy="1503362"/>
          </a:xfrm>
        </p:grpSpPr>
        <p:sp>
          <p:nvSpPr>
            <p:cNvPr id="45095" name="Rectangle 39"/>
            <p:cNvSpPr>
              <a:spLocks noChangeArrowheads="1"/>
            </p:cNvSpPr>
            <p:nvPr/>
          </p:nvSpPr>
          <p:spPr bwMode="auto">
            <a:xfrm>
              <a:off x="533400" y="2973388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96" name="Rectangle 40"/>
            <p:cNvSpPr>
              <a:spLocks noChangeArrowheads="1"/>
            </p:cNvSpPr>
            <p:nvPr/>
          </p:nvSpPr>
          <p:spPr bwMode="auto">
            <a:xfrm>
              <a:off x="719138" y="3095626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97" name="Rectangle 41"/>
            <p:cNvSpPr>
              <a:spLocks noChangeArrowheads="1"/>
            </p:cNvSpPr>
            <p:nvPr/>
          </p:nvSpPr>
          <p:spPr bwMode="auto">
            <a:xfrm>
              <a:off x="533400" y="3355976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98" name="Rectangle 42"/>
            <p:cNvSpPr>
              <a:spLocks noChangeArrowheads="1"/>
            </p:cNvSpPr>
            <p:nvPr/>
          </p:nvSpPr>
          <p:spPr bwMode="auto">
            <a:xfrm>
              <a:off x="719138" y="3479801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99" name="Rectangle 43"/>
            <p:cNvSpPr>
              <a:spLocks noChangeArrowheads="1"/>
            </p:cNvSpPr>
            <p:nvPr/>
          </p:nvSpPr>
          <p:spPr bwMode="auto">
            <a:xfrm>
              <a:off x="533400" y="4125912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100" name="Rectangle 44"/>
            <p:cNvSpPr>
              <a:spLocks noChangeArrowheads="1"/>
            </p:cNvSpPr>
            <p:nvPr/>
          </p:nvSpPr>
          <p:spPr bwMode="auto">
            <a:xfrm>
              <a:off x="719138" y="4248150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101" name="Rectangle 45"/>
            <p:cNvSpPr>
              <a:spLocks noChangeArrowheads="1"/>
            </p:cNvSpPr>
            <p:nvPr/>
          </p:nvSpPr>
          <p:spPr bwMode="auto">
            <a:xfrm>
              <a:off x="533400" y="3740150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102" name="Rectangle 46"/>
            <p:cNvSpPr>
              <a:spLocks noChangeArrowheads="1"/>
            </p:cNvSpPr>
            <p:nvPr/>
          </p:nvSpPr>
          <p:spPr bwMode="auto">
            <a:xfrm>
              <a:off x="719138" y="3863975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2. Fill The Map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6125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6126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6087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088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089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090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091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6092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46093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6094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6095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6098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099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6100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6101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102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103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104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05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06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6107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08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09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10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11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6112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6123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6124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676400" y="3048000"/>
            <a:ext cx="328613" cy="1503363"/>
            <a:chOff x="533400" y="2973388"/>
            <a:chExt cx="328613" cy="1503362"/>
          </a:xfrm>
        </p:grpSpPr>
        <p:sp>
          <p:nvSpPr>
            <p:cNvPr id="46115" name="Rectangle 39"/>
            <p:cNvSpPr>
              <a:spLocks noChangeArrowheads="1"/>
            </p:cNvSpPr>
            <p:nvPr/>
          </p:nvSpPr>
          <p:spPr bwMode="auto">
            <a:xfrm>
              <a:off x="533400" y="2973388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6" name="Rectangle 40"/>
            <p:cNvSpPr>
              <a:spLocks noChangeArrowheads="1"/>
            </p:cNvSpPr>
            <p:nvPr/>
          </p:nvSpPr>
          <p:spPr bwMode="auto">
            <a:xfrm>
              <a:off x="719138" y="3095626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7" name="Rectangle 41"/>
            <p:cNvSpPr>
              <a:spLocks noChangeArrowheads="1"/>
            </p:cNvSpPr>
            <p:nvPr/>
          </p:nvSpPr>
          <p:spPr bwMode="auto">
            <a:xfrm>
              <a:off x="533400" y="3355976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8" name="Rectangle 42"/>
            <p:cNvSpPr>
              <a:spLocks noChangeArrowheads="1"/>
            </p:cNvSpPr>
            <p:nvPr/>
          </p:nvSpPr>
          <p:spPr bwMode="auto">
            <a:xfrm>
              <a:off x="719138" y="3479801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19" name="Rectangle 43"/>
            <p:cNvSpPr>
              <a:spLocks noChangeArrowheads="1"/>
            </p:cNvSpPr>
            <p:nvPr/>
          </p:nvSpPr>
          <p:spPr bwMode="auto">
            <a:xfrm>
              <a:off x="533400" y="4125912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0" name="Rectangle 44"/>
            <p:cNvSpPr>
              <a:spLocks noChangeArrowheads="1"/>
            </p:cNvSpPr>
            <p:nvPr/>
          </p:nvSpPr>
          <p:spPr bwMode="auto">
            <a:xfrm>
              <a:off x="719138" y="4248150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1" name="Rectangle 45"/>
            <p:cNvSpPr>
              <a:spLocks noChangeArrowheads="1"/>
            </p:cNvSpPr>
            <p:nvPr/>
          </p:nvSpPr>
          <p:spPr bwMode="auto">
            <a:xfrm>
              <a:off x="533400" y="3740150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122" name="Rectangle 46"/>
            <p:cNvSpPr>
              <a:spLocks noChangeArrowheads="1"/>
            </p:cNvSpPr>
            <p:nvPr/>
          </p:nvSpPr>
          <p:spPr bwMode="auto">
            <a:xfrm>
              <a:off x="719138" y="3863975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Group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7107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7149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7150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12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13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14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15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7116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47117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7118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7119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7122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23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7124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7125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26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27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28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29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0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7131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2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3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4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5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7136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7147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7148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676400" y="3048000"/>
            <a:ext cx="328613" cy="1503363"/>
            <a:chOff x="533400" y="2973388"/>
            <a:chExt cx="328613" cy="1503362"/>
          </a:xfrm>
        </p:grpSpPr>
        <p:sp>
          <p:nvSpPr>
            <p:cNvPr id="47139" name="Rectangle 39"/>
            <p:cNvSpPr>
              <a:spLocks noChangeArrowheads="1"/>
            </p:cNvSpPr>
            <p:nvPr/>
          </p:nvSpPr>
          <p:spPr bwMode="auto">
            <a:xfrm>
              <a:off x="533400" y="2973388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0" name="Rectangle 40"/>
            <p:cNvSpPr>
              <a:spLocks noChangeArrowheads="1"/>
            </p:cNvSpPr>
            <p:nvPr/>
          </p:nvSpPr>
          <p:spPr bwMode="auto">
            <a:xfrm>
              <a:off x="719138" y="3095626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1" name="Rectangle 41"/>
            <p:cNvSpPr>
              <a:spLocks noChangeArrowheads="1"/>
            </p:cNvSpPr>
            <p:nvPr/>
          </p:nvSpPr>
          <p:spPr bwMode="auto">
            <a:xfrm>
              <a:off x="533400" y="3355976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2" name="Rectangle 42"/>
            <p:cNvSpPr>
              <a:spLocks noChangeArrowheads="1"/>
            </p:cNvSpPr>
            <p:nvPr/>
          </p:nvSpPr>
          <p:spPr bwMode="auto">
            <a:xfrm>
              <a:off x="719138" y="3479801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3" name="Rectangle 43"/>
            <p:cNvSpPr>
              <a:spLocks noChangeArrowheads="1"/>
            </p:cNvSpPr>
            <p:nvPr/>
          </p:nvSpPr>
          <p:spPr bwMode="auto">
            <a:xfrm>
              <a:off x="533400" y="4125912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4" name="Rectangle 44"/>
            <p:cNvSpPr>
              <a:spLocks noChangeArrowheads="1"/>
            </p:cNvSpPr>
            <p:nvPr/>
          </p:nvSpPr>
          <p:spPr bwMode="auto">
            <a:xfrm>
              <a:off x="719138" y="4248150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5" name="Rectangle 45"/>
            <p:cNvSpPr>
              <a:spLocks noChangeArrowheads="1"/>
            </p:cNvSpPr>
            <p:nvPr/>
          </p:nvSpPr>
          <p:spPr bwMode="auto">
            <a:xfrm>
              <a:off x="533400" y="3740150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146" name="Rectangle 46"/>
            <p:cNvSpPr>
              <a:spLocks noChangeArrowheads="1"/>
            </p:cNvSpPr>
            <p:nvPr/>
          </p:nvSpPr>
          <p:spPr bwMode="auto">
            <a:xfrm>
              <a:off x="719138" y="3863975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Group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8131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8174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8175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36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37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38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39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8140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48141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8142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8143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4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5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8146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47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8148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8149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50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51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52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3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4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8155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6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7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8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59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8160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8172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8173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18CC4F7-B5C6-B743-8676-B213BE179347}"/>
              </a:ext>
            </a:extLst>
          </p:cNvPr>
          <p:cNvSpPr/>
          <p:nvPr/>
        </p:nvSpPr>
        <p:spPr bwMode="auto">
          <a:xfrm>
            <a:off x="5770563" y="3455988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676400" y="3048000"/>
            <a:ext cx="328613" cy="1503363"/>
            <a:chOff x="533400" y="2973388"/>
            <a:chExt cx="328613" cy="1503362"/>
          </a:xfrm>
        </p:grpSpPr>
        <p:sp>
          <p:nvSpPr>
            <p:cNvPr id="48164" name="Rectangle 39"/>
            <p:cNvSpPr>
              <a:spLocks noChangeArrowheads="1"/>
            </p:cNvSpPr>
            <p:nvPr/>
          </p:nvSpPr>
          <p:spPr bwMode="auto">
            <a:xfrm>
              <a:off x="533400" y="2973388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65" name="Rectangle 40"/>
            <p:cNvSpPr>
              <a:spLocks noChangeArrowheads="1"/>
            </p:cNvSpPr>
            <p:nvPr/>
          </p:nvSpPr>
          <p:spPr bwMode="auto">
            <a:xfrm>
              <a:off x="719138" y="3095626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66" name="Rectangle 41"/>
            <p:cNvSpPr>
              <a:spLocks noChangeArrowheads="1"/>
            </p:cNvSpPr>
            <p:nvPr/>
          </p:nvSpPr>
          <p:spPr bwMode="auto">
            <a:xfrm>
              <a:off x="533400" y="3355976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67" name="Rectangle 42"/>
            <p:cNvSpPr>
              <a:spLocks noChangeArrowheads="1"/>
            </p:cNvSpPr>
            <p:nvPr/>
          </p:nvSpPr>
          <p:spPr bwMode="auto">
            <a:xfrm>
              <a:off x="719138" y="3479801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68" name="Rectangle 43"/>
            <p:cNvSpPr>
              <a:spLocks noChangeArrowheads="1"/>
            </p:cNvSpPr>
            <p:nvPr/>
          </p:nvSpPr>
          <p:spPr bwMode="auto">
            <a:xfrm>
              <a:off x="533400" y="4125912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69" name="Rectangle 44"/>
            <p:cNvSpPr>
              <a:spLocks noChangeArrowheads="1"/>
            </p:cNvSpPr>
            <p:nvPr/>
          </p:nvSpPr>
          <p:spPr bwMode="auto">
            <a:xfrm>
              <a:off x="719138" y="4248150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70" name="Rectangle 45"/>
            <p:cNvSpPr>
              <a:spLocks noChangeArrowheads="1"/>
            </p:cNvSpPr>
            <p:nvPr/>
          </p:nvSpPr>
          <p:spPr bwMode="auto">
            <a:xfrm>
              <a:off x="533400" y="3740150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171" name="Rectangle 46"/>
            <p:cNvSpPr>
              <a:spLocks noChangeArrowheads="1"/>
            </p:cNvSpPr>
            <p:nvPr/>
          </p:nvSpPr>
          <p:spPr bwMode="auto">
            <a:xfrm>
              <a:off x="719138" y="3863975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3. Group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49199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9200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49159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60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61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62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63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9164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49165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9166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49167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9170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71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49172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49173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74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75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76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77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78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49179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80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81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82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83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49184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49197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49198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EEEC7C4-0A67-AA4D-9E55-EF16040EA1A7}"/>
              </a:ext>
            </a:extLst>
          </p:cNvPr>
          <p:cNvSpPr/>
          <p:nvPr/>
        </p:nvSpPr>
        <p:spPr bwMode="auto">
          <a:xfrm>
            <a:off x="5770563" y="3455988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9A18C749-C2B3-4348-9F45-9B2854E8697E}"/>
              </a:ext>
            </a:extLst>
          </p:cNvPr>
          <p:cNvSpPr/>
          <p:nvPr/>
        </p:nvSpPr>
        <p:spPr bwMode="auto">
          <a:xfrm>
            <a:off x="5791200" y="4038600"/>
            <a:ext cx="1050925" cy="457200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676400" y="3048000"/>
            <a:ext cx="328613" cy="1503363"/>
            <a:chOff x="533400" y="2973388"/>
            <a:chExt cx="328613" cy="1503362"/>
          </a:xfrm>
        </p:grpSpPr>
        <p:sp>
          <p:nvSpPr>
            <p:cNvPr id="49189" name="Rectangle 39"/>
            <p:cNvSpPr>
              <a:spLocks noChangeArrowheads="1"/>
            </p:cNvSpPr>
            <p:nvPr/>
          </p:nvSpPr>
          <p:spPr bwMode="auto">
            <a:xfrm>
              <a:off x="533400" y="2973388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0" name="Rectangle 40"/>
            <p:cNvSpPr>
              <a:spLocks noChangeArrowheads="1"/>
            </p:cNvSpPr>
            <p:nvPr/>
          </p:nvSpPr>
          <p:spPr bwMode="auto">
            <a:xfrm>
              <a:off x="719138" y="3095626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0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1" name="Rectangle 41"/>
            <p:cNvSpPr>
              <a:spLocks noChangeArrowheads="1"/>
            </p:cNvSpPr>
            <p:nvPr/>
          </p:nvSpPr>
          <p:spPr bwMode="auto">
            <a:xfrm>
              <a:off x="533400" y="3355976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2" name="Rectangle 42"/>
            <p:cNvSpPr>
              <a:spLocks noChangeArrowheads="1"/>
            </p:cNvSpPr>
            <p:nvPr/>
          </p:nvSpPr>
          <p:spPr bwMode="auto">
            <a:xfrm>
              <a:off x="719138" y="3479801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3" name="Rectangle 43"/>
            <p:cNvSpPr>
              <a:spLocks noChangeArrowheads="1"/>
            </p:cNvSpPr>
            <p:nvPr/>
          </p:nvSpPr>
          <p:spPr bwMode="auto">
            <a:xfrm>
              <a:off x="533400" y="4125912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4" name="Rectangle 44"/>
            <p:cNvSpPr>
              <a:spLocks noChangeArrowheads="1"/>
            </p:cNvSpPr>
            <p:nvPr/>
          </p:nvSpPr>
          <p:spPr bwMode="auto">
            <a:xfrm>
              <a:off x="719138" y="4248150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3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5" name="Rectangle 45"/>
            <p:cNvSpPr>
              <a:spLocks noChangeArrowheads="1"/>
            </p:cNvSpPr>
            <p:nvPr/>
          </p:nvSpPr>
          <p:spPr bwMode="auto">
            <a:xfrm>
              <a:off x="533400" y="3740150"/>
              <a:ext cx="2349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m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196" name="Rectangle 46"/>
            <p:cNvSpPr>
              <a:spLocks noChangeArrowheads="1"/>
            </p:cNvSpPr>
            <p:nvPr/>
          </p:nvSpPr>
          <p:spPr bwMode="auto">
            <a:xfrm>
              <a:off x="719138" y="3863975"/>
              <a:ext cx="1428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en-US" sz="15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basic Boolean operations are AND, OR and NOT.</a:t>
            </a:r>
          </a:p>
          <a:p>
            <a:pPr algn="just"/>
            <a:r>
              <a:rPr lang="en-US" dirty="0" smtClean="0"/>
              <a:t>These operations can be combined to form complex expressions, which can also be directly translated into a hardware circuit.</a:t>
            </a:r>
          </a:p>
          <a:p>
            <a:pPr algn="just"/>
            <a:r>
              <a:rPr lang="en-US" dirty="0" smtClean="0"/>
              <a:t>Boolean algebra helps us simplify expressions and circuits. </a:t>
            </a:r>
          </a:p>
          <a:p>
            <a:pPr algn="just"/>
            <a:r>
              <a:rPr lang="en-US" dirty="0" smtClean="0"/>
              <a:t>we’ll look at a graphical technique for simplifying an expression into a minimal sum of products OR minimal product of sum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4. Write The Expression</a:t>
            </a: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50179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50214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0215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50183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184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185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186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187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0188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50189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0190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2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3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50194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195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50196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50197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198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199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200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1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2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0203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4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5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6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7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0208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50212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0213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7534C0F0-B0F5-D344-8C37-B57D3D1BAEBB}"/>
              </a:ext>
            </a:extLst>
          </p:cNvPr>
          <p:cNvSpPr/>
          <p:nvPr/>
        </p:nvSpPr>
        <p:spPr bwMode="auto">
          <a:xfrm>
            <a:off x="5770563" y="3455988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EE38069-642E-DB4F-89F6-2CB0FF9C8FC5}"/>
              </a:ext>
            </a:extLst>
          </p:cNvPr>
          <p:cNvSpPr/>
          <p:nvPr/>
        </p:nvSpPr>
        <p:spPr bwMode="auto">
          <a:xfrm>
            <a:off x="5791200" y="4038600"/>
            <a:ext cx="1050925" cy="457200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4. Write The Expression</a:t>
            </a:r>
          </a:p>
        </p:txBody>
      </p:sp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705475" y="3395663"/>
            <a:ext cx="1166813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51203" name="Line 4"/>
          <p:cNvSpPr>
            <a:spLocks noChangeShapeType="1"/>
          </p:cNvSpPr>
          <p:nvPr/>
        </p:nvSpPr>
        <p:spPr bwMode="auto">
          <a:xfrm flipH="1">
            <a:off x="5705475" y="3965575"/>
            <a:ext cx="1166813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5"/>
          <p:cNvSpPr>
            <a:spLocks noChangeShapeType="1"/>
          </p:cNvSpPr>
          <p:nvPr/>
        </p:nvSpPr>
        <p:spPr bwMode="auto">
          <a:xfrm flipV="1">
            <a:off x="6275388" y="3395663"/>
            <a:ext cx="1587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6"/>
          <p:cNvSpPr>
            <a:spLocks noChangeShapeType="1"/>
          </p:cNvSpPr>
          <p:nvPr/>
        </p:nvSpPr>
        <p:spPr bwMode="auto">
          <a:xfrm>
            <a:off x="5135563" y="2825750"/>
            <a:ext cx="569912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043488" y="2906713"/>
            <a:ext cx="279400" cy="387350"/>
            <a:chOff x="3339" y="1451"/>
            <a:chExt cx="176" cy="244"/>
          </a:xfrm>
        </p:grpSpPr>
        <p:sp>
          <p:nvSpPr>
            <p:cNvPr id="51240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1241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51207" name="Rectangle 13"/>
          <p:cNvSpPr>
            <a:spLocks noChangeArrowheads="1"/>
          </p:cNvSpPr>
          <p:nvPr/>
        </p:nvSpPr>
        <p:spPr bwMode="auto">
          <a:xfrm>
            <a:off x="5434013" y="3559175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08" name="Rectangle 14"/>
          <p:cNvSpPr>
            <a:spLocks noChangeArrowheads="1"/>
          </p:cNvSpPr>
          <p:nvPr/>
        </p:nvSpPr>
        <p:spPr bwMode="auto">
          <a:xfrm>
            <a:off x="5419725" y="41354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09" name="Rectangle 15"/>
          <p:cNvSpPr>
            <a:spLocks noChangeArrowheads="1"/>
          </p:cNvSpPr>
          <p:nvPr/>
        </p:nvSpPr>
        <p:spPr bwMode="auto">
          <a:xfrm>
            <a:off x="594201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10" name="Rectangle 16"/>
          <p:cNvSpPr>
            <a:spLocks noChangeArrowheads="1"/>
          </p:cNvSpPr>
          <p:nvPr/>
        </p:nvSpPr>
        <p:spPr bwMode="auto">
          <a:xfrm>
            <a:off x="6519863" y="30781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11" name="Rectangle 17"/>
          <p:cNvSpPr>
            <a:spLocks noChangeArrowheads="1"/>
          </p:cNvSpPr>
          <p:nvPr/>
        </p:nvSpPr>
        <p:spPr bwMode="auto">
          <a:xfrm>
            <a:off x="5930900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1212" name="Rectangle 19"/>
          <p:cNvSpPr>
            <a:spLocks noChangeArrowheads="1"/>
          </p:cNvSpPr>
          <p:nvPr/>
        </p:nvSpPr>
        <p:spPr bwMode="auto">
          <a:xfrm>
            <a:off x="6519863" y="3543300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51213" name="Rectangle 21"/>
          <p:cNvSpPr>
            <a:spLocks noChangeArrowheads="1"/>
          </p:cNvSpPr>
          <p:nvPr/>
        </p:nvSpPr>
        <p:spPr bwMode="auto">
          <a:xfrm>
            <a:off x="6519863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1214" name="Rectangle 23"/>
          <p:cNvSpPr>
            <a:spLocks noChangeArrowheads="1"/>
          </p:cNvSpPr>
          <p:nvPr/>
        </p:nvSpPr>
        <p:spPr bwMode="auto">
          <a:xfrm>
            <a:off x="5930900" y="4090988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1215" name="Line 24"/>
          <p:cNvSpPr>
            <a:spLocks noChangeShapeType="1"/>
          </p:cNvSpPr>
          <p:nvPr/>
        </p:nvSpPr>
        <p:spPr bwMode="auto">
          <a:xfrm flipH="1">
            <a:off x="2259013" y="3055938"/>
            <a:ext cx="13287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Line 25"/>
          <p:cNvSpPr>
            <a:spLocks noChangeShapeType="1"/>
          </p:cNvSpPr>
          <p:nvPr/>
        </p:nvSpPr>
        <p:spPr bwMode="auto">
          <a:xfrm flipV="1">
            <a:off x="3017838" y="2609850"/>
            <a:ext cx="1587" cy="21145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Rectangle 27"/>
          <p:cNvSpPr>
            <a:spLocks noChangeArrowheads="1"/>
          </p:cNvSpPr>
          <p:nvPr/>
        </p:nvSpPr>
        <p:spPr bwMode="auto">
          <a:xfrm>
            <a:off x="2279650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51218" name="Rectangle 28"/>
          <p:cNvSpPr>
            <a:spLocks noChangeArrowheads="1"/>
          </p:cNvSpPr>
          <p:nvPr/>
        </p:nvSpPr>
        <p:spPr bwMode="auto">
          <a:xfrm>
            <a:off x="2398713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19" name="Rectangle 29"/>
          <p:cNvSpPr>
            <a:spLocks noChangeArrowheads="1"/>
          </p:cNvSpPr>
          <p:nvPr/>
        </p:nvSpPr>
        <p:spPr bwMode="auto">
          <a:xfrm>
            <a:off x="2638425" y="2628900"/>
            <a:ext cx="16668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x </a:t>
            </a:r>
            <a:endParaRPr lang="en-US" altLang="en-US"/>
          </a:p>
        </p:txBody>
      </p:sp>
      <p:sp>
        <p:nvSpPr>
          <p:cNvPr id="51220" name="Rectangle 30"/>
          <p:cNvSpPr>
            <a:spLocks noChangeArrowheads="1"/>
          </p:cNvSpPr>
          <p:nvPr/>
        </p:nvSpPr>
        <p:spPr bwMode="auto">
          <a:xfrm>
            <a:off x="2755900" y="2755900"/>
            <a:ext cx="161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700">
                <a:solidFill>
                  <a:srgbClr val="000000"/>
                </a:solidFill>
                <a:latin typeface="Times-Roman" charset="0"/>
              </a:rPr>
              <a:t>2 </a:t>
            </a:r>
            <a:endParaRPr lang="en-US" altLang="en-US"/>
          </a:p>
        </p:txBody>
      </p:sp>
      <p:sp>
        <p:nvSpPr>
          <p:cNvPr id="51221" name="Rectangle 31"/>
          <p:cNvSpPr>
            <a:spLocks noChangeArrowheads="1"/>
          </p:cNvSpPr>
          <p:nvPr/>
        </p:nvSpPr>
        <p:spPr bwMode="auto">
          <a:xfrm>
            <a:off x="232727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22" name="Rectangle 32"/>
          <p:cNvSpPr>
            <a:spLocks noChangeArrowheads="1"/>
          </p:cNvSpPr>
          <p:nvPr/>
        </p:nvSpPr>
        <p:spPr bwMode="auto">
          <a:xfrm>
            <a:off x="2689225" y="313531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23" name="Rectangle 33"/>
          <p:cNvSpPr>
            <a:spLocks noChangeArrowheads="1"/>
          </p:cNvSpPr>
          <p:nvPr/>
        </p:nvSpPr>
        <p:spPr bwMode="auto">
          <a:xfrm>
            <a:off x="232727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24" name="Rectangle 34"/>
          <p:cNvSpPr>
            <a:spLocks noChangeArrowheads="1"/>
          </p:cNvSpPr>
          <p:nvPr/>
        </p:nvSpPr>
        <p:spPr bwMode="auto">
          <a:xfrm>
            <a:off x="2689225" y="35194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25" name="Rectangle 35"/>
          <p:cNvSpPr>
            <a:spLocks noChangeArrowheads="1"/>
          </p:cNvSpPr>
          <p:nvPr/>
        </p:nvSpPr>
        <p:spPr bwMode="auto">
          <a:xfrm>
            <a:off x="232727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26" name="Rectangle 36"/>
          <p:cNvSpPr>
            <a:spLocks noChangeArrowheads="1"/>
          </p:cNvSpPr>
          <p:nvPr/>
        </p:nvSpPr>
        <p:spPr bwMode="auto">
          <a:xfrm>
            <a:off x="2689225" y="390525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1227" name="Rectangle 37"/>
          <p:cNvSpPr>
            <a:spLocks noChangeArrowheads="1"/>
          </p:cNvSpPr>
          <p:nvPr/>
        </p:nvSpPr>
        <p:spPr bwMode="auto">
          <a:xfrm>
            <a:off x="232727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28" name="Rectangle 38"/>
          <p:cNvSpPr>
            <a:spLocks noChangeArrowheads="1"/>
          </p:cNvSpPr>
          <p:nvPr/>
        </p:nvSpPr>
        <p:spPr bwMode="auto">
          <a:xfrm>
            <a:off x="2689225" y="428783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29" name="Rectangle 39"/>
          <p:cNvSpPr>
            <a:spLocks noChangeArrowheads="1"/>
          </p:cNvSpPr>
          <p:nvPr/>
        </p:nvSpPr>
        <p:spPr bwMode="auto">
          <a:xfrm>
            <a:off x="3208338" y="3132138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30" name="Rectangle 41"/>
          <p:cNvSpPr>
            <a:spLocks noChangeArrowheads="1"/>
          </p:cNvSpPr>
          <p:nvPr/>
        </p:nvSpPr>
        <p:spPr bwMode="auto">
          <a:xfrm>
            <a:off x="3208338" y="3514725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31" name="Rectangle 43"/>
          <p:cNvSpPr>
            <a:spLocks noChangeArrowheads="1"/>
          </p:cNvSpPr>
          <p:nvPr/>
        </p:nvSpPr>
        <p:spPr bwMode="auto">
          <a:xfrm>
            <a:off x="3208338" y="4284663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1232" name="Rectangle 45"/>
          <p:cNvSpPr>
            <a:spLocks noChangeArrowheads="1"/>
          </p:cNvSpPr>
          <p:nvPr/>
        </p:nvSpPr>
        <p:spPr bwMode="auto">
          <a:xfrm>
            <a:off x="3208338" y="3898900"/>
            <a:ext cx="203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483225" y="2730500"/>
            <a:ext cx="279400" cy="387350"/>
            <a:chOff x="3339" y="1451"/>
            <a:chExt cx="176" cy="244"/>
          </a:xfrm>
        </p:grpSpPr>
        <p:sp>
          <p:nvSpPr>
            <p:cNvPr id="51238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1239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5DB69E5-5195-AB4F-A330-850E049A9930}"/>
              </a:ext>
            </a:extLst>
          </p:cNvPr>
          <p:cNvSpPr/>
          <p:nvPr/>
        </p:nvSpPr>
        <p:spPr bwMode="auto">
          <a:xfrm>
            <a:off x="5770563" y="3455988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11D7CF2-BCD6-D347-B862-05BE6980D0E1}"/>
              </a:ext>
            </a:extLst>
          </p:cNvPr>
          <p:cNvSpPr/>
          <p:nvPr/>
        </p:nvSpPr>
        <p:spPr bwMode="auto">
          <a:xfrm>
            <a:off x="5791200" y="4038600"/>
            <a:ext cx="1050925" cy="457200"/>
          </a:xfrm>
          <a:prstGeom prst="roundRect">
            <a:avLst/>
          </a:prstGeom>
          <a:noFill/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1236" name="TextBox 11"/>
          <p:cNvSpPr txBox="1">
            <a:spLocks noChangeArrowheads="1"/>
          </p:cNvSpPr>
          <p:nvPr/>
        </p:nvSpPr>
        <p:spPr bwMode="auto">
          <a:xfrm>
            <a:off x="5322888" y="5029200"/>
            <a:ext cx="1957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FF0000"/>
                </a:solidFill>
              </a:rPr>
              <a:t>x</a:t>
            </a:r>
            <a:r>
              <a:rPr lang="en-US" altLang="en-US" b="1" baseline="-25000">
                <a:solidFill>
                  <a:srgbClr val="FF0000"/>
                </a:solidFill>
              </a:rPr>
              <a:t>1</a:t>
            </a:r>
            <a:r>
              <a:rPr lang="en-US" altLang="en-US" b="1"/>
              <a:t> + </a:t>
            </a:r>
            <a:r>
              <a:rPr lang="en-US" altLang="en-US" b="1">
                <a:solidFill>
                  <a:srgbClr val="008000"/>
                </a:solidFill>
              </a:rPr>
              <a:t>x</a:t>
            </a:r>
            <a:r>
              <a:rPr lang="en-US" altLang="en-US" b="1" baseline="-2500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51237" name="TextBox 17"/>
          <p:cNvSpPr txBox="1">
            <a:spLocks noChangeArrowheads="1"/>
          </p:cNvSpPr>
          <p:nvPr/>
        </p:nvSpPr>
        <p:spPr bwMode="auto">
          <a:xfrm>
            <a:off x="5791200" y="4783138"/>
            <a:ext cx="304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Writing The Expression</a:t>
            </a:r>
          </a:p>
        </p:txBody>
      </p:sp>
      <p:sp>
        <p:nvSpPr>
          <p:cNvPr id="5222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Find which variable is constant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54288" y="3887788"/>
            <a:ext cx="1166812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2554288" y="4457700"/>
            <a:ext cx="11668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V="1">
            <a:off x="3124200" y="3887788"/>
            <a:ext cx="1588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984375" y="3317875"/>
            <a:ext cx="569913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892300" y="3398838"/>
            <a:ext cx="279400" cy="387350"/>
            <a:chOff x="3339" y="1451"/>
            <a:chExt cx="176" cy="244"/>
          </a:xfrm>
        </p:grpSpPr>
        <p:sp>
          <p:nvSpPr>
            <p:cNvPr id="52246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2247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52232" name="Rectangle 13"/>
          <p:cNvSpPr>
            <a:spLocks noChangeArrowheads="1"/>
          </p:cNvSpPr>
          <p:nvPr/>
        </p:nvSpPr>
        <p:spPr bwMode="auto">
          <a:xfrm>
            <a:off x="2282825" y="40513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2233" name="Rectangle 14"/>
          <p:cNvSpPr>
            <a:spLocks noChangeArrowheads="1"/>
          </p:cNvSpPr>
          <p:nvPr/>
        </p:nvSpPr>
        <p:spPr bwMode="auto">
          <a:xfrm>
            <a:off x="2268538" y="46275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2234" name="Rectangle 15"/>
          <p:cNvSpPr>
            <a:spLocks noChangeArrowheads="1"/>
          </p:cNvSpPr>
          <p:nvPr/>
        </p:nvSpPr>
        <p:spPr bwMode="auto">
          <a:xfrm>
            <a:off x="2790825" y="35702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2235" name="Rectangle 16"/>
          <p:cNvSpPr>
            <a:spLocks noChangeArrowheads="1"/>
          </p:cNvSpPr>
          <p:nvPr/>
        </p:nvSpPr>
        <p:spPr bwMode="auto">
          <a:xfrm>
            <a:off x="3368675" y="35702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2236" name="Rectangle 17"/>
          <p:cNvSpPr>
            <a:spLocks noChangeArrowheads="1"/>
          </p:cNvSpPr>
          <p:nvPr/>
        </p:nvSpPr>
        <p:spPr bwMode="auto">
          <a:xfrm>
            <a:off x="2779713" y="4035425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2237" name="Rectangle 19"/>
          <p:cNvSpPr>
            <a:spLocks noChangeArrowheads="1"/>
          </p:cNvSpPr>
          <p:nvPr/>
        </p:nvSpPr>
        <p:spPr bwMode="auto">
          <a:xfrm>
            <a:off x="3368675" y="4035425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52238" name="Rectangle 21"/>
          <p:cNvSpPr>
            <a:spLocks noChangeArrowheads="1"/>
          </p:cNvSpPr>
          <p:nvPr/>
        </p:nvSpPr>
        <p:spPr bwMode="auto">
          <a:xfrm>
            <a:off x="3368675" y="4583113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</a:t>
            </a:r>
            <a:endParaRPr lang="en-US" altLang="en-US"/>
          </a:p>
        </p:txBody>
      </p:sp>
      <p:sp>
        <p:nvSpPr>
          <p:cNvPr id="52239" name="Rectangle 23"/>
          <p:cNvSpPr>
            <a:spLocks noChangeArrowheads="1"/>
          </p:cNvSpPr>
          <p:nvPr/>
        </p:nvSpPr>
        <p:spPr bwMode="auto">
          <a:xfrm>
            <a:off x="2779713" y="4583113"/>
            <a:ext cx="136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332038" y="3222625"/>
            <a:ext cx="279400" cy="387350"/>
            <a:chOff x="3339" y="1451"/>
            <a:chExt cx="176" cy="244"/>
          </a:xfrm>
        </p:grpSpPr>
        <p:sp>
          <p:nvSpPr>
            <p:cNvPr id="52244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2245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79D9646-F2C6-BA40-A11C-9BDC4593CBF5}"/>
              </a:ext>
            </a:extLst>
          </p:cNvPr>
          <p:cNvSpPr/>
          <p:nvPr/>
        </p:nvSpPr>
        <p:spPr bwMode="auto">
          <a:xfrm>
            <a:off x="2619375" y="3948113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2242" name="TextBox 22"/>
          <p:cNvSpPr txBox="1">
            <a:spLocks noChangeArrowheads="1"/>
          </p:cNvSpPr>
          <p:nvPr/>
        </p:nvSpPr>
        <p:spPr bwMode="auto">
          <a:xfrm>
            <a:off x="5410200" y="368617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/>
              <a:t> is constant</a:t>
            </a:r>
          </a:p>
        </p:txBody>
      </p:sp>
      <p:sp>
        <p:nvSpPr>
          <p:cNvPr id="52243" name="TextBox 23"/>
          <p:cNvSpPr txBox="1">
            <a:spLocks noChangeArrowheads="1"/>
          </p:cNvSpPr>
          <p:nvPr/>
        </p:nvSpPr>
        <p:spPr bwMode="auto">
          <a:xfrm>
            <a:off x="5410200" y="34290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/>
              <a:t>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Writing The Expression</a:t>
            </a:r>
          </a:p>
        </p:txBody>
      </p:sp>
      <p:sp>
        <p:nvSpPr>
          <p:cNvPr id="5325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Find which variable is constant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54288" y="3887788"/>
            <a:ext cx="1166812" cy="1139825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flipH="1">
            <a:off x="2554288" y="4457700"/>
            <a:ext cx="11668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flipV="1">
            <a:off x="3124200" y="3887788"/>
            <a:ext cx="1588" cy="11398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1984375" y="3317875"/>
            <a:ext cx="569913" cy="5699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1892300" y="3398838"/>
            <a:ext cx="279400" cy="387350"/>
            <a:chOff x="3339" y="1451"/>
            <a:chExt cx="176" cy="244"/>
          </a:xfrm>
        </p:grpSpPr>
        <p:sp>
          <p:nvSpPr>
            <p:cNvPr id="53269" name="Rectangle 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3270" name="Rectangle 1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2 </a:t>
              </a:r>
              <a:endParaRPr lang="en-US" altLang="en-US"/>
            </a:p>
          </p:txBody>
        </p:sp>
      </p:grpSp>
      <p:sp>
        <p:nvSpPr>
          <p:cNvPr id="53256" name="Rectangle 13"/>
          <p:cNvSpPr>
            <a:spLocks noChangeArrowheads="1"/>
          </p:cNvSpPr>
          <p:nvPr/>
        </p:nvSpPr>
        <p:spPr bwMode="auto">
          <a:xfrm>
            <a:off x="2282825" y="4051300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3257" name="Rectangle 14"/>
          <p:cNvSpPr>
            <a:spLocks noChangeArrowheads="1"/>
          </p:cNvSpPr>
          <p:nvPr/>
        </p:nvSpPr>
        <p:spPr bwMode="auto">
          <a:xfrm>
            <a:off x="2268538" y="4627563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3258" name="Rectangle 15"/>
          <p:cNvSpPr>
            <a:spLocks noChangeArrowheads="1"/>
          </p:cNvSpPr>
          <p:nvPr/>
        </p:nvSpPr>
        <p:spPr bwMode="auto">
          <a:xfrm>
            <a:off x="2790825" y="35702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0 </a:t>
            </a:r>
            <a:endParaRPr lang="en-US" altLang="en-US"/>
          </a:p>
        </p:txBody>
      </p:sp>
      <p:sp>
        <p:nvSpPr>
          <p:cNvPr id="53259" name="Rectangle 16"/>
          <p:cNvSpPr>
            <a:spLocks noChangeArrowheads="1"/>
          </p:cNvSpPr>
          <p:nvPr/>
        </p:nvSpPr>
        <p:spPr bwMode="auto">
          <a:xfrm>
            <a:off x="3368675" y="3570288"/>
            <a:ext cx="180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 </a:t>
            </a:r>
            <a:endParaRPr lang="en-US" altLang="en-US"/>
          </a:p>
        </p:txBody>
      </p:sp>
      <p:sp>
        <p:nvSpPr>
          <p:cNvPr id="53260" name="Rectangle 17"/>
          <p:cNvSpPr>
            <a:spLocks noChangeArrowheads="1"/>
          </p:cNvSpPr>
          <p:nvPr/>
        </p:nvSpPr>
        <p:spPr bwMode="auto">
          <a:xfrm>
            <a:off x="2779713" y="4035425"/>
            <a:ext cx="1539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53261" name="Rectangle 19"/>
          <p:cNvSpPr>
            <a:spLocks noChangeArrowheads="1"/>
          </p:cNvSpPr>
          <p:nvPr/>
        </p:nvSpPr>
        <p:spPr bwMode="auto">
          <a:xfrm>
            <a:off x="3368675" y="4035425"/>
            <a:ext cx="153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1</a:t>
            </a:r>
          </a:p>
        </p:txBody>
      </p:sp>
      <p:sp>
        <p:nvSpPr>
          <p:cNvPr id="53262" name="Rectangle 21"/>
          <p:cNvSpPr>
            <a:spLocks noChangeArrowheads="1"/>
          </p:cNvSpPr>
          <p:nvPr/>
        </p:nvSpPr>
        <p:spPr bwMode="auto">
          <a:xfrm>
            <a:off x="3368675" y="4583113"/>
            <a:ext cx="12223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900">
                <a:solidFill>
                  <a:srgbClr val="000000"/>
                </a:solidFill>
                <a:latin typeface="Times-Roman" charset="0"/>
              </a:rPr>
              <a:t>1</a:t>
            </a:r>
            <a:endParaRPr lang="en-US" altLang="en-US"/>
          </a:p>
        </p:txBody>
      </p:sp>
      <p:sp>
        <p:nvSpPr>
          <p:cNvPr id="53263" name="Rectangle 23"/>
          <p:cNvSpPr>
            <a:spLocks noChangeArrowheads="1"/>
          </p:cNvSpPr>
          <p:nvPr/>
        </p:nvSpPr>
        <p:spPr bwMode="auto">
          <a:xfrm>
            <a:off x="2779713" y="4583113"/>
            <a:ext cx="153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/>
              <a:t>0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332038" y="3222625"/>
            <a:ext cx="279400" cy="387350"/>
            <a:chOff x="3339" y="1451"/>
            <a:chExt cx="176" cy="244"/>
          </a:xfrm>
        </p:grpSpPr>
        <p:sp>
          <p:nvSpPr>
            <p:cNvPr id="53267" name="Rectangle 49"/>
            <p:cNvSpPr>
              <a:spLocks noChangeArrowheads="1"/>
            </p:cNvSpPr>
            <p:nvPr/>
          </p:nvSpPr>
          <p:spPr bwMode="auto">
            <a:xfrm>
              <a:off x="3339" y="1451"/>
              <a:ext cx="105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>
                  <a:solidFill>
                    <a:srgbClr val="000000"/>
                  </a:solidFill>
                  <a:latin typeface="Times-Roman" charset="0"/>
                </a:rPr>
                <a:t>x </a:t>
              </a:r>
              <a:endParaRPr lang="en-US" altLang="en-US"/>
            </a:p>
          </p:txBody>
        </p:sp>
        <p:sp>
          <p:nvSpPr>
            <p:cNvPr id="53268" name="Rectangle 50"/>
            <p:cNvSpPr>
              <a:spLocks noChangeArrowheads="1"/>
            </p:cNvSpPr>
            <p:nvPr/>
          </p:nvSpPr>
          <p:spPr bwMode="auto">
            <a:xfrm>
              <a:off x="3413" y="1532"/>
              <a:ext cx="10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700">
                  <a:solidFill>
                    <a:srgbClr val="000000"/>
                  </a:solidFill>
                  <a:latin typeface="Times-Roman" charset="0"/>
                </a:rPr>
                <a:t>1 </a:t>
              </a:r>
              <a:endParaRPr lang="en-US" altLang="en-US"/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A1F31549-C540-A346-9352-82E6D8383E58}"/>
              </a:ext>
            </a:extLst>
          </p:cNvPr>
          <p:cNvSpPr/>
          <p:nvPr/>
        </p:nvSpPr>
        <p:spPr bwMode="auto">
          <a:xfrm>
            <a:off x="3200400" y="3948113"/>
            <a:ext cx="457200" cy="1020762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3266" name="TextBox 22"/>
          <p:cNvSpPr txBox="1">
            <a:spLocks noChangeArrowheads="1"/>
          </p:cNvSpPr>
          <p:nvPr/>
        </p:nvSpPr>
        <p:spPr bwMode="auto">
          <a:xfrm>
            <a:off x="5410200" y="3686175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x</a:t>
            </a:r>
            <a:r>
              <a:rPr lang="en-US" altLang="en-US" baseline="-25000"/>
              <a:t>1</a:t>
            </a:r>
            <a:r>
              <a:rPr lang="en-US" altLang="en-US"/>
              <a:t> is constant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These are all valid groupings</a:t>
            </a:r>
          </a:p>
        </p:txBody>
      </p:sp>
      <p:pic>
        <p:nvPicPr>
          <p:cNvPr id="55298" name="Picture 28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9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30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1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D3F13B3F-9132-4346-A1C2-A78C99082FDA}"/>
              </a:ext>
            </a:extLst>
          </p:cNvPr>
          <p:cNvSpPr/>
          <p:nvPr/>
        </p:nvSpPr>
        <p:spPr bwMode="auto">
          <a:xfrm>
            <a:off x="1074738" y="2725738"/>
            <a:ext cx="354012" cy="9429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41B12FDF-8149-E74A-9FE6-C996DBF110EA}"/>
              </a:ext>
            </a:extLst>
          </p:cNvPr>
          <p:cNvSpPr/>
          <p:nvPr/>
        </p:nvSpPr>
        <p:spPr bwMode="auto">
          <a:xfrm>
            <a:off x="3735388" y="2724150"/>
            <a:ext cx="354012" cy="941388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BDF62FD1-0866-874F-AF23-EC43C75D7745}"/>
              </a:ext>
            </a:extLst>
          </p:cNvPr>
          <p:cNvSpPr/>
          <p:nvPr/>
        </p:nvSpPr>
        <p:spPr bwMode="auto">
          <a:xfrm rot="16200000">
            <a:off x="5726906" y="2474119"/>
            <a:ext cx="354013" cy="9429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F9783620-B5F5-8348-90A7-5DDC155EDFDA}"/>
              </a:ext>
            </a:extLst>
          </p:cNvPr>
          <p:cNvSpPr/>
          <p:nvPr/>
        </p:nvSpPr>
        <p:spPr bwMode="auto">
          <a:xfrm rot="16200000">
            <a:off x="7850981" y="2994819"/>
            <a:ext cx="354013" cy="94297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These are also valid</a:t>
            </a:r>
          </a:p>
        </p:txBody>
      </p:sp>
      <p:pic>
        <p:nvPicPr>
          <p:cNvPr id="56322" name="Picture 32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3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34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63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35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99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BB7DB38E-EB36-D647-AB05-ED359DBCBA00}"/>
              </a:ext>
            </a:extLst>
          </p:cNvPr>
          <p:cNvSpPr/>
          <p:nvPr/>
        </p:nvSpPr>
        <p:spPr bwMode="auto">
          <a:xfrm rot="16200000">
            <a:off x="1066801" y="2744787"/>
            <a:ext cx="354012" cy="40481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xmlns="" id="{12FF70D4-26B4-B247-8BDD-E54E2DAD1201}"/>
              </a:ext>
            </a:extLst>
          </p:cNvPr>
          <p:cNvSpPr/>
          <p:nvPr/>
        </p:nvSpPr>
        <p:spPr bwMode="auto">
          <a:xfrm rot="16200000">
            <a:off x="3207545" y="3266281"/>
            <a:ext cx="354012" cy="403225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F760639-B2D6-0D45-84C9-A168B6373AB7}"/>
              </a:ext>
            </a:extLst>
          </p:cNvPr>
          <p:cNvSpPr/>
          <p:nvPr/>
        </p:nvSpPr>
        <p:spPr bwMode="auto">
          <a:xfrm rot="16200000">
            <a:off x="5975350" y="2749550"/>
            <a:ext cx="354013" cy="40481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B4F0E9C-B08B-EB43-AC56-02F3B77124FF}"/>
              </a:ext>
            </a:extLst>
          </p:cNvPr>
          <p:cNvSpPr/>
          <p:nvPr/>
        </p:nvSpPr>
        <p:spPr bwMode="auto">
          <a:xfrm rot="16200000">
            <a:off x="8124825" y="3260725"/>
            <a:ext cx="354013" cy="404813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6330" name="TextBox 2"/>
          <p:cNvSpPr txBox="1">
            <a:spLocks noChangeArrowheads="1"/>
          </p:cNvSpPr>
          <p:nvPr/>
        </p:nvSpPr>
        <p:spPr bwMode="auto">
          <a:xfrm>
            <a:off x="2057400" y="5791200"/>
            <a:ext cx="539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But try to use larger rectangles if possible.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This one is valid too</a:t>
            </a:r>
          </a:p>
        </p:txBody>
      </p:sp>
      <p:pic>
        <p:nvPicPr>
          <p:cNvPr id="57346" name="Picture 32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300" y="20574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22CD1CE5-D793-044F-8D05-6B8EF90932BF}"/>
              </a:ext>
            </a:extLst>
          </p:cNvPr>
          <p:cNvSpPr/>
          <p:nvPr/>
        </p:nvSpPr>
        <p:spPr bwMode="auto">
          <a:xfrm rot="16200000">
            <a:off x="4306094" y="2743994"/>
            <a:ext cx="887412" cy="9398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7348" name="TextBox 2"/>
          <p:cNvSpPr txBox="1">
            <a:spLocks noChangeArrowheads="1"/>
          </p:cNvSpPr>
          <p:nvPr/>
        </p:nvSpPr>
        <p:spPr bwMode="auto">
          <a:xfrm>
            <a:off x="2057400" y="5791200"/>
            <a:ext cx="6030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In this case the result is the constant function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 noChangeArrowheads="1"/>
          </p:cNvSpPr>
          <p:nvPr>
            <p:ph type="title"/>
          </p:nvPr>
        </p:nvSpPr>
        <p:spPr>
          <a:xfrm>
            <a:off x="0" y="2063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Why are these two not valid?</a:t>
            </a:r>
          </a:p>
        </p:txBody>
      </p:sp>
      <p:pic>
        <p:nvPicPr>
          <p:cNvPr id="58370" name="Picture 28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22860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9" descr="Screen shot 2013-09-23 at 3.19.1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2286000"/>
            <a:ext cx="19431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EB8EA636-4BAD-D341-B6B3-02D12583BA50}"/>
              </a:ext>
            </a:extLst>
          </p:cNvPr>
          <p:cNvSpPr/>
          <p:nvPr/>
        </p:nvSpPr>
        <p:spPr bwMode="auto">
          <a:xfrm rot="18900000">
            <a:off x="2822575" y="2859088"/>
            <a:ext cx="354013" cy="11366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F2846B3-40B4-8B41-B03A-8C06EC9D1043}"/>
              </a:ext>
            </a:extLst>
          </p:cNvPr>
          <p:cNvSpPr/>
          <p:nvPr/>
        </p:nvSpPr>
        <p:spPr bwMode="auto">
          <a:xfrm rot="2700000">
            <a:off x="6022182" y="2864644"/>
            <a:ext cx="354012" cy="113665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 noChangeArrowheads="1"/>
          </p:cNvSpPr>
          <p:nvPr>
            <p:ph type="title"/>
          </p:nvPr>
        </p:nvSpPr>
        <p:spPr>
          <a:xfrm>
            <a:off x="0" y="2566988"/>
            <a:ext cx="9144000" cy="1219200"/>
          </a:xfrm>
        </p:spPr>
        <p:txBody>
          <a:bodyPr/>
          <a:lstStyle/>
          <a:p>
            <a:r>
              <a:rPr lang="en-US" altLang="en-US" smtClean="0"/>
              <a:t>Three-Variable K-Map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4" descr="F:\LogicBook\PowerPoint\chapter4\figure4.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2976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itchFamily="34" charset="0"/>
              </a:rPr>
              <a:t>Location of three-variable minterms</a:t>
            </a: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64515" name="TextBox 125"/>
          <p:cNvSpPr txBox="1">
            <a:spLocks noChangeArrowheads="1"/>
          </p:cNvSpPr>
          <p:nvPr/>
        </p:nvSpPr>
        <p:spPr bwMode="auto">
          <a:xfrm>
            <a:off x="6656388" y="6477000"/>
            <a:ext cx="255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[ Figure 2.51 from the textbook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60007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Karnaugh map is a graphical method used in digital logic design to obtained the most simplified form of an </a:t>
            </a:r>
            <a:r>
              <a:rPr lang="en-US" b="1" dirty="0" smtClean="0"/>
              <a:t>Boolean expression</a:t>
            </a:r>
            <a:r>
              <a:rPr lang="en-US" dirty="0" smtClean="0"/>
              <a:t> in a standard form (Sum-of-Products or Product-of-Sums).</a:t>
            </a:r>
          </a:p>
          <a:p>
            <a:pPr algn="just"/>
            <a:r>
              <a:rPr lang="en-US" b="1" dirty="0" smtClean="0"/>
              <a:t>K-Map</a:t>
            </a:r>
            <a:r>
              <a:rPr lang="en-US" dirty="0" smtClean="0"/>
              <a:t> is a grid-like diagram that represents truth table values.</a:t>
            </a:r>
          </a:p>
          <a:p>
            <a:pPr algn="just"/>
            <a:r>
              <a:rPr lang="en-US" dirty="0" smtClean="0"/>
              <a:t>It was developed by </a:t>
            </a:r>
            <a:r>
              <a:rPr lang="en-US" i="1" dirty="0" smtClean="0"/>
              <a:t>Maurice Karnaugh in 1953</a:t>
            </a:r>
          </a:p>
          <a:p>
            <a:pPr algn="just"/>
            <a:r>
              <a:rPr lang="en-US" dirty="0" smtClean="0"/>
              <a:t>Used primarily for simplifying Boolean expressions with up to 4 variables</a:t>
            </a:r>
          </a:p>
          <a:p>
            <a:pPr algn="just"/>
            <a:r>
              <a:rPr lang="en-US" dirty="0" smtClean="0"/>
              <a:t>The simplest form of an expression is the one that has the minimum number of terms with the least number of literals (variables) in each term.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This simplification is crucial for designing optimized digital circuits that require a minimum number of logic gates, which in turn reduces hardware complexity, cost, and power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 descr="F:\LogicBook\PowerPoint\chapter4\figure4.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2976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itchFamily="34" charset="0"/>
              </a:rPr>
              <a:t>Location of three-variable minterms</a:t>
            </a: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AC001C-4BBD-B74B-ACDB-7D26B686A4C1}"/>
              </a:ext>
            </a:extLst>
          </p:cNvPr>
          <p:cNvSpPr txBox="1">
            <a:spLocks/>
          </p:cNvSpPr>
          <p:nvPr/>
        </p:nvSpPr>
        <p:spPr bwMode="auto">
          <a:xfrm>
            <a:off x="5181600" y="4953000"/>
            <a:ext cx="3733800" cy="1828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Notice the placement of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Variables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Binary pair values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Minterms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5540" name="Straight Connector 6"/>
          <p:cNvCxnSpPr>
            <a:cxnSpLocks noChangeShapeType="1"/>
          </p:cNvCxnSpPr>
          <p:nvPr/>
        </p:nvCxnSpPr>
        <p:spPr bwMode="auto">
          <a:xfrm>
            <a:off x="1473200" y="27432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5541" name="Straight Connector 7"/>
          <p:cNvCxnSpPr>
            <a:cxnSpLocks noChangeShapeType="1"/>
          </p:cNvCxnSpPr>
          <p:nvPr/>
        </p:nvCxnSpPr>
        <p:spPr bwMode="auto">
          <a:xfrm>
            <a:off x="1447800" y="35814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5542" name="Straight Connector 8"/>
          <p:cNvCxnSpPr>
            <a:cxnSpLocks noChangeShapeType="1"/>
          </p:cNvCxnSpPr>
          <p:nvPr/>
        </p:nvCxnSpPr>
        <p:spPr bwMode="auto">
          <a:xfrm>
            <a:off x="1447800" y="4419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F:\LogicBook\PowerPoint\chapter4\figure4.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2976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itchFamily="34" charset="0"/>
              </a:rPr>
              <a:t>Location of three-variable minterms</a:t>
            </a: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AC001C-4BBD-B74B-ACDB-7D26B686A4C1}"/>
              </a:ext>
            </a:extLst>
          </p:cNvPr>
          <p:cNvSpPr txBox="1">
            <a:spLocks/>
          </p:cNvSpPr>
          <p:nvPr/>
        </p:nvSpPr>
        <p:spPr bwMode="auto">
          <a:xfrm>
            <a:off x="5181600" y="4953000"/>
            <a:ext cx="3733800" cy="1828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Notice the placement of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Variables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Binary pair values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Minterms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6564" name="Straight Connector 6"/>
          <p:cNvCxnSpPr>
            <a:cxnSpLocks noChangeShapeType="1"/>
          </p:cNvCxnSpPr>
          <p:nvPr/>
        </p:nvCxnSpPr>
        <p:spPr bwMode="auto">
          <a:xfrm>
            <a:off x="1473200" y="27432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65" name="Straight Connector 7"/>
          <p:cNvCxnSpPr>
            <a:cxnSpLocks noChangeShapeType="1"/>
          </p:cNvCxnSpPr>
          <p:nvPr/>
        </p:nvCxnSpPr>
        <p:spPr bwMode="auto">
          <a:xfrm>
            <a:off x="1447800" y="35814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66" name="Straight Connector 8"/>
          <p:cNvCxnSpPr>
            <a:cxnSpLocks noChangeShapeType="1"/>
          </p:cNvCxnSpPr>
          <p:nvPr/>
        </p:nvCxnSpPr>
        <p:spPr bwMode="auto">
          <a:xfrm>
            <a:off x="1447800" y="4419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21338" y="2463800"/>
            <a:ext cx="609600" cy="1211263"/>
            <a:chOff x="5621867" y="2463800"/>
            <a:chExt cx="609600" cy="121073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6646238-429A-5647-BD46-C9C9CBBE85A8}"/>
                </a:ext>
              </a:extLst>
            </p:cNvPr>
            <p:cNvCxnSpPr>
              <a:cxnSpLocks/>
            </p:cNvCxnSpPr>
            <p:nvPr/>
          </p:nvCxnSpPr>
          <p:spPr>
            <a:xfrm>
              <a:off x="5621867" y="2463800"/>
              <a:ext cx="0" cy="103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84579F4-1FD0-3C44-B5B8-90924E9EF2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1467" y="2658978"/>
              <a:ext cx="0" cy="1015555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E15492E-3A19-F34C-A784-45E2AFD8F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9804" y="2666911"/>
              <a:ext cx="601663" cy="8299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4" descr="F:\LogicBook\PowerPoint\chapter4\figure4.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29761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2"/>
          <p:cNvSpPr txBox="1">
            <a:spLocks noChangeArrowheads="1"/>
          </p:cNvSpPr>
          <p:nvPr/>
        </p:nvSpPr>
        <p:spPr bwMode="auto">
          <a:xfrm>
            <a:off x="0" y="3048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sz="3600" b="1">
                <a:latin typeface="Arial" pitchFamily="34" charset="0"/>
              </a:rPr>
              <a:t>Location of three-variable minterms</a:t>
            </a:r>
            <a:endParaRPr lang="en-US" altLang="en-US" sz="2800" b="1">
              <a:latin typeface="Arial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53AC001C-4BBD-B74B-ACDB-7D26B686A4C1}"/>
              </a:ext>
            </a:extLst>
          </p:cNvPr>
          <p:cNvSpPr txBox="1">
            <a:spLocks/>
          </p:cNvSpPr>
          <p:nvPr/>
        </p:nvSpPr>
        <p:spPr bwMode="auto">
          <a:xfrm>
            <a:off x="5181600" y="4953000"/>
            <a:ext cx="3733800" cy="1828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  <a:cs typeface="ＭＳ Ｐゴシック" charset="0"/>
              </a:rPr>
              <a:t>Notice the placement of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Variables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/>
              </a:rPr>
              <a:t>Binary pair values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kern="0" dirty="0" err="1">
                <a:solidFill>
                  <a:srgbClr val="000000"/>
                </a:solidFill>
                <a:latin typeface="Arial"/>
              </a:rPr>
              <a:t>Minterms</a:t>
            </a:r>
            <a:endParaRPr lang="en-US" kern="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7588" name="Straight Connector 6"/>
          <p:cNvCxnSpPr>
            <a:cxnSpLocks noChangeShapeType="1"/>
          </p:cNvCxnSpPr>
          <p:nvPr/>
        </p:nvCxnSpPr>
        <p:spPr bwMode="auto">
          <a:xfrm>
            <a:off x="1473200" y="27432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589" name="Straight Connector 7"/>
          <p:cNvCxnSpPr>
            <a:cxnSpLocks noChangeShapeType="1"/>
          </p:cNvCxnSpPr>
          <p:nvPr/>
        </p:nvCxnSpPr>
        <p:spPr bwMode="auto">
          <a:xfrm>
            <a:off x="1447800" y="35814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7590" name="Straight Connector 8"/>
          <p:cNvCxnSpPr>
            <a:cxnSpLocks noChangeShapeType="1"/>
          </p:cNvCxnSpPr>
          <p:nvPr/>
        </p:nvCxnSpPr>
        <p:spPr bwMode="auto">
          <a:xfrm>
            <a:off x="1447800" y="44196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21338" y="2463800"/>
            <a:ext cx="609600" cy="1211263"/>
            <a:chOff x="5621867" y="2463800"/>
            <a:chExt cx="609600" cy="121073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xmlns="" id="{16646238-429A-5647-BD46-C9C9CBBE85A8}"/>
                </a:ext>
              </a:extLst>
            </p:cNvPr>
            <p:cNvCxnSpPr>
              <a:cxnSpLocks/>
            </p:cNvCxnSpPr>
            <p:nvPr/>
          </p:nvCxnSpPr>
          <p:spPr>
            <a:xfrm>
              <a:off x="5621867" y="2463800"/>
              <a:ext cx="0" cy="103301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84579F4-1FD0-3C44-B5B8-90924E9EF260}"/>
                </a:ext>
              </a:extLst>
            </p:cNvPr>
            <p:cNvCxnSpPr>
              <a:cxnSpLocks/>
            </p:cNvCxnSpPr>
            <p:nvPr/>
          </p:nvCxnSpPr>
          <p:spPr>
            <a:xfrm>
              <a:off x="6231467" y="2658978"/>
              <a:ext cx="0" cy="1015555"/>
            </a:xfrm>
            <a:prstGeom prst="line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0E15492E-3A19-F34C-A784-45E2AFD8F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29804" y="2666911"/>
              <a:ext cx="601663" cy="8299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891338" y="2489200"/>
            <a:ext cx="609600" cy="1168400"/>
            <a:chOff x="6891866" y="2489200"/>
            <a:chExt cx="609601" cy="11684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9D96C18E-9C69-FF41-9DA3-C409F0C550B4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501467" y="2489200"/>
              <a:ext cx="0" cy="103346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D27791A-5457-9440-AAA1-49D46359D51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91866" y="2641600"/>
              <a:ext cx="0" cy="101600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7BA4D352-7EBE-764B-8988-B7D7C40F5C24}"/>
                </a:ext>
              </a:extLst>
            </p:cNvPr>
            <p:cNvCxnSpPr>
              <a:cxnSpLocks/>
            </p:cNvCxnSpPr>
            <p:nvPr/>
          </p:nvCxnSpPr>
          <p:spPr>
            <a:xfrm>
              <a:off x="6891866" y="2641600"/>
              <a:ext cx="609601" cy="8715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-24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35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Primary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643998" cy="58579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</a:rPr>
              <a:t>Simplifying Boolean Functions:</a:t>
            </a:r>
            <a:r>
              <a:rPr lang="en-US" dirty="0"/>
              <a:t> The main purpose is to reduce complex Boolean algebra expressions into their simplest or "minimal" form (either Sum of Products (SOP) or Product of Sums (POS)).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Optimizing Digital Circuits:</a:t>
            </a:r>
            <a:r>
              <a:rPr lang="en-US" dirty="0"/>
              <a:t> By obtaining a minimal Boolean expression, the K-map enables engineers to design more efficient and reliable digital circuits using fewer logic gates.</a:t>
            </a:r>
          </a:p>
          <a:p>
            <a:pPr algn="just"/>
            <a:r>
              <a:rPr lang="en-US" b="1" dirty="0">
                <a:solidFill>
                  <a:srgbClr val="C00000"/>
                </a:solidFill>
              </a:rPr>
              <a:t>Visual Representation of Truth Tables:</a:t>
            </a:r>
            <a:r>
              <a:rPr lang="en-US" dirty="0"/>
              <a:t> The K-map organizes the information from a truth table into a grid, making the simplification process visual and less error-prone </a:t>
            </a:r>
            <a:r>
              <a:rPr lang="en-US" dirty="0" smtClean="0"/>
              <a:t>than </a:t>
            </a:r>
            <a:r>
              <a:rPr lang="en-US" dirty="0"/>
              <a:t>using complex algebraic </a:t>
            </a:r>
            <a:r>
              <a:rPr lang="en-US" dirty="0" smtClean="0"/>
              <a:t>theorems.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Handling "Don't Care" Conditions:</a:t>
            </a:r>
            <a:r>
              <a:rPr lang="en-US" dirty="0"/>
              <a:t> K-maps efficiently incorporate "don't care" conditions (input combinations that are irrelevant or never occur) to further optimize the logic and achieve even greater simplification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619064" y="5994314"/>
            <a:ext cx="856907" cy="189037"/>
          </a:xfrm>
          <a:prstGeom prst="rect">
            <a:avLst/>
          </a:prstGeom>
        </p:spPr>
        <p:txBody>
          <a:bodyPr vert="horz" wrap="square" lIns="0" tIns="4329" rIns="0" bIns="0" rtlCol="0" anchor="b">
            <a:spAutoFit/>
          </a:bodyPr>
          <a:lstStyle/>
          <a:p>
            <a:pPr marL="8659">
              <a:spcBef>
                <a:spcPts val="34"/>
              </a:spcBef>
            </a:pPr>
            <a:r>
              <a:rPr spc="-3" dirty="0"/>
              <a:t>Page</a:t>
            </a:r>
            <a:r>
              <a:rPr spc="-27" dirty="0"/>
              <a:t> </a:t>
            </a:r>
            <a:r>
              <a:rPr dirty="0"/>
              <a:t>37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19237"/>
            <a:ext cx="7620000" cy="381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35716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Similarly for POS </a:t>
            </a:r>
            <a:endParaRPr lang="en-US" sz="32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428604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 smtClean="0"/>
              <a:t>K-map of 3 variables</a:t>
            </a:r>
            <a:endParaRPr lang="en-US" b="1" dirty="0"/>
          </a:p>
        </p:txBody>
      </p:sp>
      <p:pic>
        <p:nvPicPr>
          <p:cNvPr id="3" name="Picture 2" descr="pos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500990" cy="442915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42852"/>
            <a:ext cx="8001056" cy="650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smtClean="0"/>
              <a:t>1.  From</a:t>
            </a:r>
            <a:r>
              <a:rPr lang="en-US" dirty="0" smtClean="0"/>
              <a:t> </a:t>
            </a:r>
            <a:r>
              <a:rPr lang="en-US" b="1" dirty="0" smtClean="0"/>
              <a:t>red</a:t>
            </a:r>
            <a:r>
              <a:rPr lang="en-US" b="1" dirty="0" smtClean="0"/>
              <a:t> </a:t>
            </a:r>
            <a:r>
              <a:rPr lang="en-US" dirty="0" smtClean="0"/>
              <a:t>group we find terms </a:t>
            </a:r>
          </a:p>
          <a:p>
            <a:pPr fontAlgn="base"/>
            <a:r>
              <a:rPr lang="en-US" dirty="0" smtClean="0"/>
              <a:t>A    B  </a:t>
            </a:r>
            <a:endParaRPr lang="en-US" dirty="0" smtClean="0"/>
          </a:p>
          <a:p>
            <a:pPr fontAlgn="base"/>
            <a:r>
              <a:rPr lang="en-US" dirty="0" smtClean="0"/>
              <a:t> Taking complement of these two </a:t>
            </a:r>
          </a:p>
          <a:p>
            <a:pPr fontAlgn="base"/>
            <a:r>
              <a:rPr lang="en-US" dirty="0" smtClean="0"/>
              <a:t>A'     B'    </a:t>
            </a:r>
            <a:endParaRPr lang="en-US" dirty="0" smtClean="0"/>
          </a:p>
          <a:p>
            <a:pPr fontAlgn="base"/>
            <a:r>
              <a:rPr lang="en-US" dirty="0" smtClean="0"/>
              <a:t>Now</a:t>
            </a:r>
            <a:r>
              <a:rPr lang="en-US" dirty="0" smtClean="0"/>
              <a:t> </a:t>
            </a:r>
            <a:r>
              <a:rPr lang="en-US" b="1" dirty="0" smtClean="0"/>
              <a:t>sum</a:t>
            </a:r>
            <a:r>
              <a:rPr lang="en-US" dirty="0" smtClean="0"/>
              <a:t> up them </a:t>
            </a:r>
          </a:p>
          <a:p>
            <a:pPr fontAlgn="base"/>
            <a:r>
              <a:rPr lang="en-US" dirty="0" smtClean="0"/>
              <a:t>(A' + B') 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2. From</a:t>
            </a:r>
            <a:r>
              <a:rPr lang="en-US" b="1" dirty="0" smtClean="0"/>
              <a:t> brown</a:t>
            </a:r>
            <a:r>
              <a:rPr lang="en-US" dirty="0" smtClean="0"/>
              <a:t> group we find terms </a:t>
            </a:r>
          </a:p>
          <a:p>
            <a:pPr fontAlgn="base"/>
            <a:r>
              <a:rPr lang="en-US" dirty="0" smtClean="0"/>
              <a:t>B   C </a:t>
            </a:r>
            <a:endParaRPr lang="en-US" dirty="0" smtClean="0"/>
          </a:p>
          <a:p>
            <a:pPr fontAlgn="base"/>
            <a:r>
              <a:rPr lang="en-US" dirty="0" smtClean="0"/>
              <a:t>Taking </a:t>
            </a:r>
            <a:r>
              <a:rPr lang="en-US" dirty="0" smtClean="0"/>
              <a:t>complement of these two terms </a:t>
            </a:r>
          </a:p>
          <a:p>
            <a:pPr fontAlgn="base"/>
            <a:r>
              <a:rPr lang="en-US" dirty="0" smtClean="0"/>
              <a:t>B’  C’ </a:t>
            </a:r>
            <a:endParaRPr lang="en-US" dirty="0" smtClean="0"/>
          </a:p>
          <a:p>
            <a:pPr fontAlgn="base"/>
            <a:r>
              <a:rPr lang="en-US" dirty="0" smtClean="0"/>
              <a:t>Now </a:t>
            </a:r>
            <a:r>
              <a:rPr lang="en-US" dirty="0" smtClean="0"/>
              <a:t>sum up them </a:t>
            </a:r>
          </a:p>
          <a:p>
            <a:r>
              <a:rPr lang="en-US" dirty="0" smtClean="0"/>
              <a:t>(B’+C</a:t>
            </a:r>
            <a:r>
              <a:rPr lang="en-US" dirty="0" smtClean="0"/>
              <a:t>’)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3. From</a:t>
            </a:r>
            <a:r>
              <a:rPr lang="en-US" dirty="0" smtClean="0"/>
              <a:t> </a:t>
            </a:r>
            <a:r>
              <a:rPr lang="en-US" b="1" dirty="0" smtClean="0"/>
              <a:t>yellow </a:t>
            </a:r>
            <a:r>
              <a:rPr lang="en-US" dirty="0" smtClean="0"/>
              <a:t>group we find terms </a:t>
            </a:r>
          </a:p>
          <a:p>
            <a:pPr fontAlgn="base"/>
            <a:r>
              <a:rPr lang="en-US" dirty="0" smtClean="0"/>
              <a:t>A' B' C</a:t>
            </a:r>
            <a:r>
              <a:rPr lang="en-US" dirty="0" smtClean="0"/>
              <a:t>’</a:t>
            </a:r>
          </a:p>
          <a:p>
            <a:pPr fontAlgn="base"/>
            <a:r>
              <a:rPr lang="en-US" dirty="0" smtClean="0"/>
              <a:t>Taking </a:t>
            </a:r>
            <a:r>
              <a:rPr lang="en-US" dirty="0" smtClean="0"/>
              <a:t>complement of these two </a:t>
            </a:r>
          </a:p>
          <a:p>
            <a:pPr fontAlgn="base"/>
            <a:r>
              <a:rPr lang="en-US" dirty="0" smtClean="0"/>
              <a:t>A B C </a:t>
            </a:r>
            <a:endParaRPr lang="en-US" dirty="0" smtClean="0"/>
          </a:p>
          <a:p>
            <a:pPr fontAlgn="base"/>
            <a:r>
              <a:rPr lang="en-US" dirty="0" smtClean="0"/>
              <a:t>Now</a:t>
            </a:r>
            <a:r>
              <a:rPr lang="en-US" dirty="0" smtClean="0"/>
              <a:t> </a:t>
            </a:r>
            <a:r>
              <a:rPr lang="en-US" b="1" dirty="0" smtClean="0"/>
              <a:t>sum</a:t>
            </a:r>
            <a:r>
              <a:rPr lang="en-US" dirty="0" smtClean="0"/>
              <a:t> up them </a:t>
            </a:r>
          </a:p>
          <a:p>
            <a:r>
              <a:rPr lang="en-US" dirty="0" smtClean="0"/>
              <a:t>(A + B + C) </a:t>
            </a:r>
            <a:endParaRPr lang="en-US" dirty="0" smtClean="0"/>
          </a:p>
          <a:p>
            <a:pPr fontAlgn="base"/>
            <a:r>
              <a:rPr lang="en-US" b="1" dirty="0" smtClean="0">
                <a:solidFill>
                  <a:srgbClr val="C00000"/>
                </a:solidFill>
              </a:rPr>
              <a:t>We will take product of these three terms : Final expression -</a:t>
            </a:r>
          </a:p>
          <a:p>
            <a:r>
              <a:rPr lang="en-US" b="1" dirty="0" smtClean="0"/>
              <a:t>(A' + B’) (B’ + C’) (A + B + C)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Steps to Solve Expression using K-map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72098"/>
          </a:xfrm>
        </p:spPr>
        <p:txBody>
          <a:bodyPr>
            <a:normAutofit fontScale="85000" lnSpcReduction="10000"/>
          </a:bodyPr>
          <a:lstStyle/>
          <a:p>
            <a:pPr algn="just" fontAlgn="base"/>
            <a:r>
              <a:rPr lang="en-US" dirty="0" smtClean="0"/>
              <a:t>Select the K-map according to the number of variables.</a:t>
            </a:r>
          </a:p>
          <a:p>
            <a:pPr algn="just" fontAlgn="base"/>
            <a:r>
              <a:rPr lang="en-US" dirty="0" smtClean="0"/>
              <a:t>Identify </a:t>
            </a:r>
            <a:r>
              <a:rPr lang="en-US" dirty="0" err="1" smtClean="0"/>
              <a:t>minterms</a:t>
            </a:r>
            <a:r>
              <a:rPr lang="en-US" dirty="0" smtClean="0"/>
              <a:t> or </a:t>
            </a:r>
            <a:r>
              <a:rPr lang="en-US" dirty="0" err="1" smtClean="0"/>
              <a:t>maxterms</a:t>
            </a:r>
            <a:r>
              <a:rPr lang="en-US" dirty="0" smtClean="0"/>
              <a:t> as given in the problem.</a:t>
            </a:r>
          </a:p>
          <a:p>
            <a:pPr algn="just" fontAlgn="base"/>
            <a:r>
              <a:rPr lang="en-US" dirty="0" smtClean="0"/>
              <a:t>For SOP put 1’s in blocks of K-map respective to the </a:t>
            </a:r>
            <a:r>
              <a:rPr lang="en-US" dirty="0" err="1" smtClean="0"/>
              <a:t>minterms</a:t>
            </a:r>
            <a:r>
              <a:rPr lang="en-US" dirty="0" smtClean="0"/>
              <a:t> (0’s elsewhere).</a:t>
            </a:r>
          </a:p>
          <a:p>
            <a:pPr algn="just" fontAlgn="base"/>
            <a:r>
              <a:rPr lang="en-US" dirty="0" smtClean="0"/>
              <a:t>For POS put 0’s in blocks of K-map respective to the max terms (1’s elsewhere).</a:t>
            </a:r>
          </a:p>
          <a:p>
            <a:pPr algn="just" fontAlgn="base"/>
            <a:r>
              <a:rPr lang="en-US" dirty="0" smtClean="0"/>
              <a:t>Make </a:t>
            </a:r>
            <a:r>
              <a:rPr lang="en-US" dirty="0" smtClean="0">
                <a:solidFill>
                  <a:srgbClr val="FF0000"/>
                </a:solidFill>
              </a:rPr>
              <a:t>rectangular groups </a:t>
            </a:r>
            <a:r>
              <a:rPr lang="en-US" dirty="0" smtClean="0"/>
              <a:t>containing total terms in power of two like 2,4,8 ..(except 1) and try to cover as many elements as you can in one group.</a:t>
            </a:r>
          </a:p>
          <a:p>
            <a:pPr algn="just" fontAlgn="base"/>
            <a:r>
              <a:rPr lang="en-US" dirty="0" smtClean="0"/>
              <a:t>From the groups made in step 5 find the product terms and sum them up for SOP form.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Grouping Rules</a:t>
            </a:r>
          </a:p>
        </p:txBody>
      </p:sp>
      <p:sp>
        <p:nvSpPr>
          <p:cNvPr id="4096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248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Group </a:t>
            </a:r>
            <a:r>
              <a:rPr lang="ja-JP" altLang="en-US" smtClean="0"/>
              <a:t>“</a:t>
            </a:r>
            <a:r>
              <a:rPr lang="en-US" altLang="ja-JP" dirty="0" smtClean="0"/>
              <a:t>1</a:t>
            </a:r>
            <a:r>
              <a:rPr lang="ja-JP" altLang="en-US" smtClean="0"/>
              <a:t>”</a:t>
            </a:r>
            <a:r>
              <a:rPr lang="en-US" altLang="ja-JP" dirty="0" smtClean="0"/>
              <a:t>s with rectangles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Both sides a power of 2:</a:t>
            </a:r>
          </a:p>
          <a:p>
            <a:pPr lvl="1"/>
            <a:r>
              <a:rPr lang="en-US" altLang="en-US" dirty="0" smtClean="0"/>
              <a:t>1x1, 1x2, 2x1, 2x2, 1x4, 4x1, 2x4, 4x2, 4x4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Can use the same minterm more than once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Can wrap around the edges of the map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Some rules in selecting groups:</a:t>
            </a:r>
          </a:p>
          <a:p>
            <a:pPr lvl="1"/>
            <a:r>
              <a:rPr lang="en-US" altLang="en-US" dirty="0" smtClean="0"/>
              <a:t>Try to use as few groups as possible to cover all “1”s.</a:t>
            </a:r>
          </a:p>
          <a:p>
            <a:pPr lvl="1"/>
            <a:r>
              <a:rPr lang="en-US" altLang="en-US" dirty="0" smtClean="0"/>
              <a:t>For each group, try to make it as large as you can (i.e., if you can use a 2x2, don’t use a 2x1 even if that is enough).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 noChangeArrowheads="1"/>
          </p:cNvSpPr>
          <p:nvPr>
            <p:ph type="title"/>
          </p:nvPr>
        </p:nvSpPr>
        <p:spPr>
          <a:xfrm>
            <a:off x="0" y="2566988"/>
            <a:ext cx="9144000" cy="1219200"/>
          </a:xfrm>
        </p:spPr>
        <p:txBody>
          <a:bodyPr/>
          <a:lstStyle/>
          <a:p>
            <a:r>
              <a:rPr lang="en-US" altLang="en-US" dirty="0" smtClean="0"/>
              <a:t>Two-Variable K-Map for SOP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1018</Words>
  <Application>Microsoft Office PowerPoint</Application>
  <PresentationFormat>On-screen Show (4:3)</PresentationFormat>
  <Paragraphs>499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Karnaugh Map (K-Map)</vt:lpstr>
      <vt:lpstr>Introduction</vt:lpstr>
      <vt:lpstr>Introduction</vt:lpstr>
      <vt:lpstr>Primary Uses</vt:lpstr>
      <vt:lpstr>Slide 5</vt:lpstr>
      <vt:lpstr>Steps to Solve Expression using K-map </vt:lpstr>
      <vt:lpstr>Grouping Rules</vt:lpstr>
      <vt:lpstr>Two-Variable K-Map for SOP</vt:lpstr>
      <vt:lpstr>Slide 9</vt:lpstr>
      <vt:lpstr>Slide 10</vt:lpstr>
      <vt:lpstr>Karnaugh Map (K-map)</vt:lpstr>
      <vt:lpstr>Two-Variable K-map</vt:lpstr>
      <vt:lpstr>Step-By-Step Example</vt:lpstr>
      <vt:lpstr>1. Draw The Map</vt:lpstr>
      <vt:lpstr>2. Fill The Map</vt:lpstr>
      <vt:lpstr>2. Fill The Map</vt:lpstr>
      <vt:lpstr>3. Group</vt:lpstr>
      <vt:lpstr>3. Group</vt:lpstr>
      <vt:lpstr>3. Group</vt:lpstr>
      <vt:lpstr>4. Write The Expression</vt:lpstr>
      <vt:lpstr>4. Write The Expression</vt:lpstr>
      <vt:lpstr>Writing The Expression</vt:lpstr>
      <vt:lpstr>Writing The Expression</vt:lpstr>
      <vt:lpstr>These are all valid groupings</vt:lpstr>
      <vt:lpstr>These are also valid</vt:lpstr>
      <vt:lpstr>This one is valid too</vt:lpstr>
      <vt:lpstr>Why are these two not valid?</vt:lpstr>
      <vt:lpstr>Three-Variable K-Map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Karnaugh Map (K-Map)</dc:title>
  <dc:creator>DELL</dc:creator>
  <cp:lastModifiedBy>DELL</cp:lastModifiedBy>
  <cp:revision>29</cp:revision>
  <dcterms:created xsi:type="dcterms:W3CDTF">2025-11-08T05:13:48Z</dcterms:created>
  <dcterms:modified xsi:type="dcterms:W3CDTF">2025-11-09T07:37:52Z</dcterms:modified>
</cp:coreProperties>
</file>