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8" r:id="rId6"/>
    <p:sldId id="267" r:id="rId7"/>
    <p:sldId id="269" r:id="rId8"/>
    <p:sldId id="270" r:id="rId9"/>
    <p:sldId id="271" r:id="rId10"/>
    <p:sldId id="260" r:id="rId11"/>
    <p:sldId id="261" r:id="rId12"/>
    <p:sldId id="262" r:id="rId13"/>
    <p:sldId id="263" r:id="rId14"/>
    <p:sldId id="275" r:id="rId15"/>
    <p:sldId id="276" r:id="rId16"/>
    <p:sldId id="264" r:id="rId17"/>
    <p:sldId id="265" r:id="rId18"/>
    <p:sldId id="277" r:id="rId19"/>
    <p:sldId id="278" r:id="rId20"/>
    <p:sldId id="266" r:id="rId21"/>
    <p:sldId id="272" r:id="rId22"/>
    <p:sldId id="279" r:id="rId23"/>
    <p:sldId id="280" r:id="rId24"/>
    <p:sldId id="273" r:id="rId25"/>
    <p:sldId id="274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11E21-864E-49A5-A15C-343309C51F73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BF317-57B2-48B1-8DB8-5BECA3BB5F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11E21-864E-49A5-A15C-343309C51F73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BF317-57B2-48B1-8DB8-5BECA3BB5F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11E21-864E-49A5-A15C-343309C51F73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BF317-57B2-48B1-8DB8-5BECA3BB5F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11E21-864E-49A5-A15C-343309C51F73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BF317-57B2-48B1-8DB8-5BECA3BB5F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11E21-864E-49A5-A15C-343309C51F73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BF317-57B2-48B1-8DB8-5BECA3BB5F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11E21-864E-49A5-A15C-343309C51F73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BF317-57B2-48B1-8DB8-5BECA3BB5F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11E21-864E-49A5-A15C-343309C51F73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BF317-57B2-48B1-8DB8-5BECA3BB5F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11E21-864E-49A5-A15C-343309C51F73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BF317-57B2-48B1-8DB8-5BECA3BB5F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11E21-864E-49A5-A15C-343309C51F73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BF317-57B2-48B1-8DB8-5BECA3BB5F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11E21-864E-49A5-A15C-343309C51F73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BF317-57B2-48B1-8DB8-5BECA3BB5F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11E21-864E-49A5-A15C-343309C51F73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BF317-57B2-48B1-8DB8-5BECA3BB5F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11E21-864E-49A5-A15C-343309C51F73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BF317-57B2-48B1-8DB8-5BECA3BB5F2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Instruction Formats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Types of Instruction Formats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Instruction formats are classified into </a:t>
            </a:r>
            <a:r>
              <a:rPr lang="en-US" dirty="0">
                <a:solidFill>
                  <a:srgbClr val="FF0000"/>
                </a:solidFill>
              </a:rPr>
              <a:t>zero, one, two, and three-address types</a:t>
            </a:r>
            <a:r>
              <a:rPr lang="en-US" dirty="0"/>
              <a:t>, depending on how many address fields they have. Each type works differently and is used in various ways in </a:t>
            </a:r>
            <a:r>
              <a:rPr lang="en-US" dirty="0" smtClean="0"/>
              <a:t>computer </a:t>
            </a:r>
            <a:r>
              <a:rPr lang="en-US" dirty="0"/>
              <a:t>architecture</a:t>
            </a:r>
            <a:r>
              <a:rPr lang="en-US" dirty="0" smtClean="0"/>
              <a:t>.</a:t>
            </a:r>
          </a:p>
          <a:p>
            <a:pPr algn="just"/>
            <a:r>
              <a:rPr lang="en-US" dirty="0"/>
              <a:t>We will use the X = (A+B)*(C+D) expression to showcase the procedure. 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b="1" dirty="0"/>
              <a:t>Zero Address Instructions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These instructions do not specify any operands or addresses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Instead, they operate on data stored in registers or memory locations implicitly defined by the instruction. </a:t>
            </a:r>
            <a:endParaRPr lang="en-US" dirty="0" smtClean="0"/>
          </a:p>
          <a:p>
            <a:pPr algn="just"/>
            <a:r>
              <a:rPr lang="en-US" dirty="0" smtClean="0"/>
              <a:t>For </a:t>
            </a:r>
            <a:r>
              <a:rPr lang="en-US" dirty="0"/>
              <a:t>example, a zero-address instruction might simply add the contents of two registers together without specifying the register names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00166" y="6072206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2248"/>
                <a:gridCol w="333375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OpCode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-ad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3" y="1357298"/>
            <a:ext cx="7929618" cy="4048137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14414" y="357166"/>
            <a:ext cx="6786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Expression</a:t>
            </a:r>
            <a:r>
              <a:rPr lang="en-US" i="1" dirty="0"/>
              <a:t> (A+B)*(C+D)</a:t>
            </a:r>
            <a:r>
              <a:rPr lang="en-US" b="1" dirty="0" smtClean="0"/>
              <a:t> solution using Zero Address Instructions</a:t>
            </a:r>
            <a:endParaRPr lang="en-US" dirty="0"/>
          </a:p>
        </p:txBody>
      </p:sp>
      <p:pic>
        <p:nvPicPr>
          <p:cNvPr id="7" name="Picture 6" descr="0-add-detail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1357298"/>
            <a:ext cx="7286676" cy="457203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Advatages:0-Address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pPr algn="just"/>
            <a:r>
              <a:rPr lang="en-US" b="1" dirty="0"/>
              <a:t>Efficient Stack-Based Execution</a:t>
            </a:r>
            <a:r>
              <a:rPr lang="en-US" dirty="0"/>
              <a:t> – Uses implicit operands stored in a stack, reducing instruction size.</a:t>
            </a:r>
          </a:p>
          <a:p>
            <a:pPr algn="just"/>
            <a:r>
              <a:rPr lang="en-US" b="1" dirty="0"/>
              <a:t>Faster Execution</a:t>
            </a:r>
            <a:r>
              <a:rPr lang="en-US" dirty="0"/>
              <a:t> – Eliminates the need for address specification, making operations quicker.</a:t>
            </a:r>
          </a:p>
          <a:p>
            <a:pPr algn="just"/>
            <a:r>
              <a:rPr lang="en-US" b="1" dirty="0"/>
              <a:t>Simplified Instruction Format</a:t>
            </a:r>
            <a:r>
              <a:rPr lang="en-US" dirty="0"/>
              <a:t> – No need for operand fields, making instruction decoding easier.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Disadvatages:0-Address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285860"/>
            <a:ext cx="8329642" cy="4840303"/>
          </a:xfrm>
        </p:spPr>
        <p:txBody>
          <a:bodyPr>
            <a:normAutofit/>
          </a:bodyPr>
          <a:lstStyle/>
          <a:p>
            <a:pPr algn="just"/>
            <a:r>
              <a:rPr lang="en-US" b="1" dirty="0"/>
              <a:t>Limited Flexibility</a:t>
            </a:r>
            <a:r>
              <a:rPr lang="en-US" dirty="0"/>
              <a:t> – Stack-based operations require strict order execution.</a:t>
            </a:r>
          </a:p>
          <a:p>
            <a:pPr algn="just"/>
            <a:r>
              <a:rPr lang="en-US" b="1" dirty="0"/>
              <a:t>Increased Overhead</a:t>
            </a:r>
            <a:r>
              <a:rPr lang="en-US" dirty="0"/>
              <a:t> – Requires additional push and pop operations, adding execution overhead.</a:t>
            </a:r>
          </a:p>
          <a:p>
            <a:pPr algn="just"/>
            <a:r>
              <a:rPr lang="en-US" b="1" dirty="0"/>
              <a:t>Not Suitable for All Architectures</a:t>
            </a:r>
            <a:r>
              <a:rPr lang="en-US" dirty="0"/>
              <a:t> – Most modern CPUs are register-based rather than stack-based.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One Address Instructions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pPr algn="just"/>
            <a:r>
              <a:rPr lang="en-US" dirty="0"/>
              <a:t>These instructions specify one operand or address, which typically refers to a memory location or register.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instruction operates on the contents of that operand, and the result may be stored in the same or a different location. </a:t>
            </a:r>
            <a:endParaRPr lang="en-US" dirty="0" smtClean="0"/>
          </a:p>
          <a:p>
            <a:pPr algn="just"/>
            <a:r>
              <a:rPr lang="en-US" dirty="0" smtClean="0"/>
              <a:t>For </a:t>
            </a:r>
            <a:r>
              <a:rPr lang="en-US" dirty="0"/>
              <a:t>example, a one-address instruction might load the contents of a memory location into a register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14480" y="5857892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OPCODE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OPERAND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en-US" sz="2200" b="1" dirty="0" smtClean="0"/>
              <a:t>Expression</a:t>
            </a:r>
            <a:r>
              <a:rPr lang="en-US" sz="2200" i="1" dirty="0" smtClean="0"/>
              <a:t> (A+B)*(C+D)</a:t>
            </a:r>
            <a:r>
              <a:rPr lang="en-US" sz="2200" b="1" dirty="0" smtClean="0"/>
              <a:t> solution using One Address Instructions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9"/>
            <a:ext cx="8229600" cy="1000132"/>
          </a:xfrm>
        </p:spPr>
        <p:txBody>
          <a:bodyPr>
            <a:normAutofit lnSpcReduction="10000"/>
          </a:bodyPr>
          <a:lstStyle/>
          <a:p>
            <a:r>
              <a:rPr lang="en-US" sz="2000" i="1" dirty="0"/>
              <a:t>AC is accumulator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i="1" dirty="0"/>
              <a:t>M[] is any memory location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i="1" dirty="0"/>
              <a:t>M[T] is temporary location</a:t>
            </a:r>
            <a:endParaRPr lang="en-US" sz="2000" dirty="0"/>
          </a:p>
        </p:txBody>
      </p:sp>
      <p:pic>
        <p:nvPicPr>
          <p:cNvPr id="6" name="Picture 5" descr="1-add-detail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1714488"/>
            <a:ext cx="7072361" cy="414340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Advatages:1-Address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pPr algn="just"/>
            <a:r>
              <a:rPr lang="en-US" b="1" dirty="0"/>
              <a:t>Smaller Instruction Size</a:t>
            </a:r>
            <a:r>
              <a:rPr lang="en-US" dirty="0"/>
              <a:t> – Requires only one address, reducing memory consumption.</a:t>
            </a:r>
          </a:p>
          <a:p>
            <a:pPr algn="just"/>
            <a:r>
              <a:rPr lang="en-US" b="1" dirty="0"/>
              <a:t>Simplifies Register Use</a:t>
            </a:r>
            <a:r>
              <a:rPr lang="en-US" dirty="0"/>
              <a:t> – Uses the accumulator as the default operand, reducing operand management complexity.</a:t>
            </a:r>
          </a:p>
          <a:p>
            <a:pPr algn="just"/>
            <a:r>
              <a:rPr lang="en-US" b="1" dirty="0"/>
              <a:t>Efficient for Simple Computations</a:t>
            </a:r>
            <a:r>
              <a:rPr lang="en-US" dirty="0"/>
              <a:t> – Well-suited for operations that rely on a single register.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Disadvatages:1-Address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285860"/>
            <a:ext cx="8329642" cy="4840303"/>
          </a:xfrm>
        </p:spPr>
        <p:txBody>
          <a:bodyPr>
            <a:normAutofit/>
          </a:bodyPr>
          <a:lstStyle/>
          <a:p>
            <a:pPr algn="just"/>
            <a:r>
              <a:rPr lang="en-US" b="1" dirty="0"/>
              <a:t>Frequent Memory Access</a:t>
            </a:r>
            <a:r>
              <a:rPr lang="en-US" dirty="0"/>
              <a:t> – Since only one address is available, memory must be accessed repeatedly for intermediate results.</a:t>
            </a:r>
          </a:p>
          <a:p>
            <a:pPr algn="just"/>
            <a:r>
              <a:rPr lang="en-US" b="1" dirty="0"/>
              <a:t>Slower Execution for Complex Operations</a:t>
            </a:r>
            <a:r>
              <a:rPr lang="en-US" dirty="0"/>
              <a:t> – Requires multiple instructions to complete a single computation.</a:t>
            </a:r>
          </a:p>
          <a:p>
            <a:pPr algn="just"/>
            <a:r>
              <a:rPr lang="en-US" b="1" dirty="0"/>
              <a:t>Limited Optimization Opportunities</a:t>
            </a:r>
            <a:r>
              <a:rPr lang="en-US" dirty="0"/>
              <a:t> – Cannot efficiently exploit modern CPU features like parallelism.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en-US" dirty="0" smtClean="0"/>
              <a:t>Instruction </a:t>
            </a:r>
            <a:r>
              <a:rPr lang="en-US" dirty="0"/>
              <a:t>F</a:t>
            </a:r>
            <a:r>
              <a:rPr lang="en-US" dirty="0" smtClean="0"/>
              <a:t>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An instruction format is the layout of the bits that make up a machine instruction.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It is a standardized structure that allows the Central Processing Unit (CPU) to decode and execute instructions consistently and efficiently. </a:t>
            </a:r>
            <a:endParaRPr lang="en-US" dirty="0" smtClean="0"/>
          </a:p>
          <a:p>
            <a:pPr algn="just"/>
            <a:r>
              <a:rPr lang="en-US" dirty="0" smtClean="0"/>
              <a:t>A </a:t>
            </a:r>
            <a:r>
              <a:rPr lang="en-US" dirty="0"/>
              <a:t>format contains fields that provide the CPU with information about the operation to be performed, the data involved, and how to find that data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Two Address Instructions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pPr algn="just"/>
            <a:r>
              <a:rPr lang="en-US" dirty="0"/>
              <a:t>These instructions specify two operands or addresses, which may be memory locations or registers.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instruction operates on the contents of both operands, and the result may be stored in the same or a different location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For example, a two-address instruction might add the contents of two registers together and store </a:t>
            </a:r>
            <a:r>
              <a:rPr lang="en-US" dirty="0" smtClean="0"/>
              <a:t>the </a:t>
            </a:r>
            <a:r>
              <a:rPr lang="en-US" dirty="0"/>
              <a:t>result in one of the registers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43042" y="5786454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OPERAND1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OPERAND2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Expression</a:t>
            </a:r>
            <a:r>
              <a:rPr lang="en-US" sz="2400" i="1" dirty="0" smtClean="0"/>
              <a:t> (A+B)*(C+D)</a:t>
            </a:r>
            <a:r>
              <a:rPr lang="en-US" sz="2400" b="1" dirty="0" smtClean="0"/>
              <a:t> solution using Two Address Instructions</a:t>
            </a:r>
            <a:endParaRPr lang="en-US" sz="2400" dirty="0"/>
          </a:p>
        </p:txBody>
      </p:sp>
      <p:pic>
        <p:nvPicPr>
          <p:cNvPr id="4" name="Picture 3" descr="2-add-detai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928670"/>
            <a:ext cx="8143932" cy="500066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Advatages:2-Address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pPr algn="just"/>
            <a:r>
              <a:rPr lang="en-US" b="1" dirty="0"/>
              <a:t>More Flexibility in Computation</a:t>
            </a:r>
            <a:r>
              <a:rPr lang="en-US" dirty="0"/>
              <a:t> – Allows operations between two different locations.</a:t>
            </a:r>
          </a:p>
          <a:p>
            <a:pPr algn="just"/>
            <a:r>
              <a:rPr lang="en-US" b="1" dirty="0"/>
              <a:t>Fewer Instructions Required</a:t>
            </a:r>
            <a:r>
              <a:rPr lang="en-US" dirty="0"/>
              <a:t> – Reduces the number of instructions compared to one-address systems.</a:t>
            </a:r>
          </a:p>
          <a:p>
            <a:pPr algn="just"/>
            <a:r>
              <a:rPr lang="en-US" b="1" dirty="0"/>
              <a:t>Better Use of Registers</a:t>
            </a:r>
            <a:r>
              <a:rPr lang="en-US" dirty="0"/>
              <a:t> – Provides more direct register manipulation than one-address formats.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Disadvatages:2-Address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285860"/>
            <a:ext cx="8329642" cy="4840303"/>
          </a:xfrm>
        </p:spPr>
        <p:txBody>
          <a:bodyPr>
            <a:normAutofit/>
          </a:bodyPr>
          <a:lstStyle/>
          <a:p>
            <a:pPr algn="just"/>
            <a:r>
              <a:rPr lang="en-US" b="1" dirty="0"/>
              <a:t>Higher Instruction Count</a:t>
            </a:r>
            <a:r>
              <a:rPr lang="en-US" dirty="0"/>
              <a:t> – Requires additional instructions to store results, increasing execution time.</a:t>
            </a:r>
          </a:p>
          <a:p>
            <a:pPr algn="just"/>
            <a:r>
              <a:rPr lang="en-US" b="1" dirty="0"/>
              <a:t>Memory Utilization Overhead</a:t>
            </a:r>
            <a:r>
              <a:rPr lang="en-US" dirty="0"/>
              <a:t> – Since one operand is usually overwritten, extra memory management is needed.</a:t>
            </a:r>
          </a:p>
          <a:p>
            <a:pPr algn="just"/>
            <a:r>
              <a:rPr lang="en-US" b="1" dirty="0"/>
              <a:t>Not Ideal for Complex Computations</a:t>
            </a:r>
            <a:r>
              <a:rPr lang="en-US" dirty="0"/>
              <a:t> – May require additional temporary registers for multi-step calculations.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Three Address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9"/>
            <a:ext cx="8229600" cy="400052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These instructions specify three operands or addresses, which may be memory locations or registers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The instruction operates on the contents of all three operands, and the result may be stored in the same or a different location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For example, a three-address instruction might multiply the contents of two registers together and add the contents of a third register, storing the result in a fourth register.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57224" y="5286388"/>
          <a:ext cx="707236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4472"/>
                <a:gridCol w="1414472"/>
                <a:gridCol w="1414472"/>
                <a:gridCol w="1414472"/>
                <a:gridCol w="141447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OPERAND1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OPERAND2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OPERAND3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Expression</a:t>
            </a:r>
            <a:r>
              <a:rPr lang="en-US" sz="2000" i="1" dirty="0" smtClean="0"/>
              <a:t> (A+B)*(C+D)</a:t>
            </a:r>
            <a:r>
              <a:rPr lang="en-US" sz="2000" b="1" dirty="0" smtClean="0"/>
              <a:t> solution using Three Address Instructions</a:t>
            </a:r>
            <a:endParaRPr lang="en-US" sz="2000" dirty="0"/>
          </a:p>
        </p:txBody>
      </p:sp>
      <p:pic>
        <p:nvPicPr>
          <p:cNvPr id="4" name="Picture 3" descr="3-add-detai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290" y="1285860"/>
            <a:ext cx="6786610" cy="392909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Advatages:3-Address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pPr algn="just"/>
            <a:r>
              <a:rPr lang="en-US" b="1" dirty="0"/>
              <a:t>High Computational Efficiency</a:t>
            </a:r>
            <a:r>
              <a:rPr lang="en-US" dirty="0"/>
              <a:t> – Allows complex expressions to be evaluated in fewer steps.</a:t>
            </a:r>
          </a:p>
          <a:p>
            <a:pPr algn="just"/>
            <a:r>
              <a:rPr lang="en-US" b="1" dirty="0"/>
              <a:t>Improved Parallelism</a:t>
            </a:r>
            <a:r>
              <a:rPr lang="en-US" dirty="0"/>
              <a:t> – Supports instruction-level parallelism in modern CPUs.</a:t>
            </a:r>
          </a:p>
          <a:p>
            <a:pPr algn="just"/>
            <a:r>
              <a:rPr lang="en-US" b="1" dirty="0"/>
              <a:t>Reduced Need for Extra Memory Operations</a:t>
            </a:r>
            <a:r>
              <a:rPr lang="en-US" dirty="0"/>
              <a:t> – Eliminates unnecessary data transfers by directly specifying three operands.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Disadvatages:3-Address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285860"/>
            <a:ext cx="8329642" cy="4840303"/>
          </a:xfrm>
        </p:spPr>
        <p:txBody>
          <a:bodyPr>
            <a:normAutofit/>
          </a:bodyPr>
          <a:lstStyle/>
          <a:p>
            <a:pPr algn="just"/>
            <a:r>
              <a:rPr lang="en-US" b="1" dirty="0"/>
              <a:t>Larger Instruction Size</a:t>
            </a:r>
            <a:r>
              <a:rPr lang="en-US" dirty="0"/>
              <a:t> – Requires more bits for specifying three addresses, increasing memory usage.</a:t>
            </a:r>
          </a:p>
          <a:p>
            <a:pPr algn="just"/>
            <a:r>
              <a:rPr lang="en-US" b="1" dirty="0"/>
              <a:t>Complex Instruction Decoding</a:t>
            </a:r>
            <a:r>
              <a:rPr lang="en-US" dirty="0"/>
              <a:t> – Needs more processing power for instruction decoding.</a:t>
            </a:r>
          </a:p>
          <a:p>
            <a:pPr algn="just"/>
            <a:r>
              <a:rPr lang="en-US" b="1" dirty="0"/>
              <a:t>Increased CPU Hardware Complexity</a:t>
            </a:r>
            <a:r>
              <a:rPr lang="en-US" dirty="0"/>
              <a:t> – Requires additional logic in the CPU to handle multiple addresses.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Main </a:t>
            </a:r>
            <a:r>
              <a:rPr lang="en-US" dirty="0"/>
              <a:t>C</a:t>
            </a:r>
            <a:r>
              <a:rPr lang="en-US" dirty="0" smtClean="0"/>
              <a:t>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928670"/>
            <a:ext cx="8501122" cy="571504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The </a:t>
            </a:r>
            <a:r>
              <a:rPr lang="en-US" dirty="0" smtClean="0"/>
              <a:t>main components are the</a:t>
            </a:r>
          </a:p>
          <a:p>
            <a:pPr algn="just">
              <a:buNone/>
            </a:pPr>
            <a:r>
              <a:rPr lang="en-US" b="1" dirty="0" smtClean="0"/>
              <a:t>1. </a:t>
            </a:r>
            <a:r>
              <a:rPr lang="en-US" b="1" dirty="0" err="1" smtClean="0"/>
              <a:t>Opcode</a:t>
            </a:r>
            <a:r>
              <a:rPr lang="en-US" dirty="0"/>
              <a:t>: </a:t>
            </a:r>
          </a:p>
          <a:p>
            <a:pPr algn="just" fontAlgn="ctr"/>
            <a:r>
              <a:rPr lang="en-US" dirty="0"/>
              <a:t>This field specifies the operation that the CPU needs to perform (e.g., ADD, SUB, LOAD, STORE). </a:t>
            </a:r>
          </a:p>
          <a:p>
            <a:pPr algn="just">
              <a:buNone/>
            </a:pPr>
            <a:r>
              <a:rPr lang="en-US" b="1" dirty="0" smtClean="0"/>
              <a:t>2 Operand(s</a:t>
            </a:r>
            <a:r>
              <a:rPr lang="en-US" b="1" dirty="0"/>
              <a:t>)</a:t>
            </a:r>
            <a:r>
              <a:rPr lang="en-US" dirty="0"/>
              <a:t>: </a:t>
            </a:r>
          </a:p>
          <a:p>
            <a:pPr algn="just" fontAlgn="ctr"/>
            <a:r>
              <a:rPr lang="en-US" dirty="0"/>
              <a:t>These fields specify the data, memory locations, or CPU registers involved in the operation. </a:t>
            </a:r>
          </a:p>
          <a:p>
            <a:pPr algn="just">
              <a:buNone/>
            </a:pPr>
            <a:r>
              <a:rPr lang="en-US" b="1" dirty="0" smtClean="0"/>
              <a:t>3. Addressing </a:t>
            </a:r>
            <a:r>
              <a:rPr lang="en-US" b="1" dirty="0"/>
              <a:t>Mode</a:t>
            </a:r>
            <a:r>
              <a:rPr lang="en-US" dirty="0"/>
              <a:t>: </a:t>
            </a:r>
          </a:p>
          <a:p>
            <a:pPr algn="just"/>
            <a:r>
              <a:rPr lang="en-US" dirty="0"/>
              <a:t>This field indicates how the actual address of the operand is determined. For example, it could be a direct address, an indirect address, or an immediate value within the instruction itself. </a:t>
            </a:r>
          </a:p>
          <a:p>
            <a:pPr algn="just"/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forma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1357298"/>
            <a:ext cx="8215370" cy="421484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Types of Instruction Formats depends on types of CPU organization. So firstly let’s have a look on types of CPU organizations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CPU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computers fall into one of the three types of CPU organizations:</a:t>
            </a:r>
          </a:p>
          <a:p>
            <a:pPr marL="514350" indent="-514350">
              <a:buAutoNum type="arabicPeriod"/>
            </a:pPr>
            <a:r>
              <a:rPr lang="en-US" dirty="0" smtClean="0"/>
              <a:t>Single Accumulator Organization</a:t>
            </a:r>
          </a:p>
          <a:p>
            <a:pPr marL="514350" indent="-514350">
              <a:buAutoNum type="arabicPeriod"/>
            </a:pPr>
            <a:r>
              <a:rPr lang="en-US" dirty="0" smtClean="0"/>
              <a:t>General Register Organization</a:t>
            </a:r>
          </a:p>
          <a:p>
            <a:pPr marL="514350" indent="-514350">
              <a:buAutoNum type="arabicPeriod"/>
            </a:pPr>
            <a:r>
              <a:rPr lang="en-US" dirty="0" smtClean="0"/>
              <a:t>Stack Organization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/>
              <a:t>Single Accumulator Organization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/>
              <a:t>In this type of organization, all operations are performed with an implied accumulator register. The instruction format in this type of computer uses one address field.</a:t>
            </a:r>
          </a:p>
          <a:p>
            <a:pPr algn="just"/>
            <a:r>
              <a:rPr lang="en-US" sz="2400" dirty="0" smtClean="0"/>
              <a:t>For example, an instruction that specify an arithmetic addition is defined by an assembly language instruction</a:t>
            </a:r>
          </a:p>
          <a:p>
            <a:pPr algn="just">
              <a:buNone/>
            </a:pPr>
            <a:r>
              <a:rPr lang="en-US" sz="2400" dirty="0" smtClean="0"/>
              <a:t>					ADD X</a:t>
            </a:r>
          </a:p>
          <a:p>
            <a:pPr algn="just">
              <a:buNone/>
            </a:pPr>
            <a:r>
              <a:rPr lang="en-US" sz="2400" dirty="0" smtClean="0"/>
              <a:t>Where X is the address of the operand. ADD instruction in this case results in the operation</a:t>
            </a:r>
          </a:p>
          <a:p>
            <a:pPr algn="just">
              <a:buNone/>
            </a:pPr>
            <a:r>
              <a:rPr lang="en-US" sz="2400" dirty="0" smtClean="0"/>
              <a:t>				AC	</a:t>
            </a:r>
            <a:r>
              <a:rPr lang="en-US" sz="2400" dirty="0"/>
              <a:t> </a:t>
            </a:r>
            <a:r>
              <a:rPr lang="en-US" sz="2400" dirty="0" smtClean="0"/>
              <a:t>       AC+M[X]</a:t>
            </a:r>
          </a:p>
          <a:p>
            <a:pPr algn="just">
              <a:buNone/>
            </a:pPr>
            <a:r>
              <a:rPr lang="en-US" sz="2400" dirty="0" smtClean="0"/>
              <a:t>AC is the accumulator register and M[X] is the memory word located at address X.</a:t>
            </a:r>
            <a:endParaRPr lang="en-US" sz="2400" dirty="0"/>
          </a:p>
        </p:txBody>
      </p:sp>
      <p:cxnSp>
        <p:nvCxnSpPr>
          <p:cNvPr id="5" name="Straight Arrow Connector 4"/>
          <p:cNvCxnSpPr/>
          <p:nvPr/>
        </p:nvCxnSpPr>
        <p:spPr>
          <a:xfrm rot="10800000">
            <a:off x="3786182" y="4286256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General Register Organization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642918"/>
            <a:ext cx="8572560" cy="5643602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2200" dirty="0" smtClean="0"/>
              <a:t>General register type computers employ three or two address fields in their instruction formats.</a:t>
            </a:r>
          </a:p>
          <a:p>
            <a:pPr algn="just"/>
            <a:r>
              <a:rPr lang="en-US" sz="2200" dirty="0" smtClean="0"/>
              <a:t>Instruction formats in this type of organization needs </a:t>
            </a:r>
            <a:r>
              <a:rPr lang="en-US" sz="2200" dirty="0" smtClean="0">
                <a:solidFill>
                  <a:srgbClr val="C00000"/>
                </a:solidFill>
              </a:rPr>
              <a:t>three register address </a:t>
            </a:r>
            <a:r>
              <a:rPr lang="en-US" sz="2200" dirty="0" smtClean="0"/>
              <a:t>fields. Thus the instruction for an arithmetic addition may be written as </a:t>
            </a:r>
          </a:p>
          <a:p>
            <a:pPr algn="just">
              <a:buNone/>
            </a:pPr>
            <a:r>
              <a:rPr lang="en-US" sz="2200" dirty="0" smtClean="0"/>
              <a:t>			ADD 	R1,	R2,	R3</a:t>
            </a:r>
          </a:p>
          <a:p>
            <a:pPr algn="just">
              <a:buNone/>
            </a:pPr>
            <a:r>
              <a:rPr lang="en-US" sz="2200" dirty="0" smtClean="0"/>
              <a:t>which denotes the  operation</a:t>
            </a:r>
          </a:p>
          <a:p>
            <a:pPr algn="just">
              <a:buNone/>
            </a:pPr>
            <a:r>
              <a:rPr lang="en-US" sz="2200" dirty="0"/>
              <a:t>	</a:t>
            </a:r>
            <a:r>
              <a:rPr lang="en-US" sz="2200" dirty="0" smtClean="0"/>
              <a:t>		R1		R2+R3</a:t>
            </a:r>
          </a:p>
          <a:p>
            <a:pPr algn="just">
              <a:buNone/>
            </a:pPr>
            <a:r>
              <a:rPr lang="en-US" sz="2200" dirty="0" smtClean="0"/>
              <a:t>Number of address fields in the  instruction can be reduced to </a:t>
            </a:r>
            <a:r>
              <a:rPr lang="en-US" sz="2200" dirty="0" smtClean="0">
                <a:solidFill>
                  <a:srgbClr val="C00000"/>
                </a:solidFill>
              </a:rPr>
              <a:t>two register address  </a:t>
            </a:r>
            <a:r>
              <a:rPr lang="en-US" sz="2200" dirty="0" smtClean="0"/>
              <a:t>if destination register is the same as one of the source register</a:t>
            </a:r>
          </a:p>
          <a:p>
            <a:pPr algn="just">
              <a:buNone/>
            </a:pPr>
            <a:r>
              <a:rPr lang="en-US" sz="2200" dirty="0"/>
              <a:t>	</a:t>
            </a:r>
            <a:r>
              <a:rPr lang="en-US" sz="2200" dirty="0" smtClean="0"/>
              <a:t>			ADD 	R1,	R2</a:t>
            </a:r>
          </a:p>
          <a:p>
            <a:pPr algn="just">
              <a:buNone/>
            </a:pPr>
            <a:r>
              <a:rPr lang="en-US" sz="2200" dirty="0" smtClean="0"/>
              <a:t>Would denote the operation </a:t>
            </a:r>
          </a:p>
          <a:p>
            <a:pPr algn="just">
              <a:buNone/>
            </a:pPr>
            <a:r>
              <a:rPr lang="en-US" sz="2200" dirty="0" smtClean="0"/>
              <a:t>			R1		R1+R2</a:t>
            </a:r>
          </a:p>
          <a:p>
            <a:pPr algn="just">
              <a:buNone/>
            </a:pPr>
            <a:r>
              <a:rPr lang="en-US" sz="2200" dirty="0" smtClean="0"/>
              <a:t>OR it may be one register and one memory address</a:t>
            </a:r>
          </a:p>
          <a:p>
            <a:pPr algn="just">
              <a:buNone/>
            </a:pPr>
            <a:r>
              <a:rPr lang="en-US" sz="2200" dirty="0" smtClean="0"/>
              <a:t>				ADD	R1,X</a:t>
            </a:r>
          </a:p>
          <a:p>
            <a:pPr algn="just">
              <a:buNone/>
            </a:pPr>
            <a:r>
              <a:rPr lang="en-US" sz="2200" dirty="0" smtClean="0"/>
              <a:t>				R1		R1+M[X]</a:t>
            </a:r>
            <a:endParaRPr lang="en-US" sz="2200" dirty="0" smtClean="0"/>
          </a:p>
          <a:p>
            <a:pPr algn="just">
              <a:buNone/>
            </a:pP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rot="10800000">
            <a:off x="2786050" y="2928934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0800000">
            <a:off x="2857488" y="4714884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0800000">
            <a:off x="3714744" y="5786454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Stack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/>
              <a:t>Computers with stack organization would have PUSH and POP instructions which require and address field. Thus the instruction</a:t>
            </a:r>
          </a:p>
          <a:p>
            <a:pPr algn="just">
              <a:buNone/>
            </a:pPr>
            <a:r>
              <a:rPr lang="en-US" dirty="0" smtClean="0"/>
              <a:t>				PUSH X</a:t>
            </a:r>
          </a:p>
          <a:p>
            <a:pPr algn="just">
              <a:buNone/>
            </a:pPr>
            <a:r>
              <a:rPr lang="en-US" dirty="0" smtClean="0"/>
              <a:t>	will push the word at address X on the top of stack. Stack pointer is updated automatically.</a:t>
            </a:r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Operation type instructions </a:t>
            </a:r>
            <a:r>
              <a:rPr lang="en-US" dirty="0" smtClean="0">
                <a:solidFill>
                  <a:srgbClr val="C00000"/>
                </a:solidFill>
              </a:rPr>
              <a:t>do not need an address field </a:t>
            </a:r>
            <a:r>
              <a:rPr lang="en-US" dirty="0" smtClean="0"/>
              <a:t>because the operation is performed on the two items that are on the top of the stack. The instruction will be just</a:t>
            </a:r>
          </a:p>
          <a:p>
            <a:pPr algn="just">
              <a:buNone/>
            </a:pPr>
            <a:r>
              <a:rPr lang="en-US" dirty="0" smtClean="0"/>
              <a:t>				ADD</a:t>
            </a:r>
          </a:p>
          <a:p>
            <a:pPr algn="just">
              <a:buNone/>
            </a:pPr>
            <a:r>
              <a:rPr lang="en-US" dirty="0" smtClean="0"/>
              <a:t>	This operation has the effect of popping the top two numbers from the stack, adding the number and pushing the sum into the stack</a:t>
            </a:r>
            <a:endParaRPr lang="en-US" dirty="0"/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1192</TotalTime>
  <Words>590</Words>
  <Application>Microsoft Office PowerPoint</Application>
  <PresentationFormat>On-screen Show (4:3)</PresentationFormat>
  <Paragraphs>117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Instruction Formats</vt:lpstr>
      <vt:lpstr>Instruction Format</vt:lpstr>
      <vt:lpstr>Main Components</vt:lpstr>
      <vt:lpstr>Slide 4</vt:lpstr>
      <vt:lpstr>Slide 5</vt:lpstr>
      <vt:lpstr>Types of CPU Organization</vt:lpstr>
      <vt:lpstr>Single Accumulator Organization </vt:lpstr>
      <vt:lpstr>General Register Organization </vt:lpstr>
      <vt:lpstr>Stack Organization</vt:lpstr>
      <vt:lpstr>Types of Instruction Formats </vt:lpstr>
      <vt:lpstr>Zero Address Instructions</vt:lpstr>
      <vt:lpstr>Slide 12</vt:lpstr>
      <vt:lpstr>Slide 13</vt:lpstr>
      <vt:lpstr>Advatages:0-Address</vt:lpstr>
      <vt:lpstr>Disadvatages:0-Address</vt:lpstr>
      <vt:lpstr>One Address Instructions </vt:lpstr>
      <vt:lpstr>Expression (A+B)*(C+D) solution using One Address Instructions </vt:lpstr>
      <vt:lpstr>Advatages:1-Address</vt:lpstr>
      <vt:lpstr>Disadvatages:1-Address</vt:lpstr>
      <vt:lpstr>Two Address Instructions </vt:lpstr>
      <vt:lpstr>Expression (A+B)*(C+D) solution using Two Address Instructions</vt:lpstr>
      <vt:lpstr>Advatages:2-Address</vt:lpstr>
      <vt:lpstr>Disadvatages:2-Address</vt:lpstr>
      <vt:lpstr>Three Address Instructions</vt:lpstr>
      <vt:lpstr>Expression (A+B)*(C+D) solution using Three Address Instructions</vt:lpstr>
      <vt:lpstr>Advatages:3-Address</vt:lpstr>
      <vt:lpstr>Disadvatages:3-Address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 Formats</dc:title>
  <dc:creator>DELL</dc:creator>
  <cp:lastModifiedBy>DELL</cp:lastModifiedBy>
  <cp:revision>41</cp:revision>
  <dcterms:created xsi:type="dcterms:W3CDTF">2025-09-18T09:45:37Z</dcterms:created>
  <dcterms:modified xsi:type="dcterms:W3CDTF">2025-09-19T05:37:47Z</dcterms:modified>
</cp:coreProperties>
</file>