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 id="270" r:id="rId16"/>
    <p:sldId id="271" r:id="rId17"/>
    <p:sldId id="272" r:id="rId18"/>
    <p:sldId id="275" r:id="rId19"/>
    <p:sldId id="276" r:id="rId20"/>
    <p:sldId id="277" r:id="rId21"/>
    <p:sldId id="273" r:id="rId22"/>
    <p:sldId id="274" r:id="rId23"/>
    <p:sldId id="278" r:id="rId24"/>
    <p:sldId id="279" r:id="rId25"/>
    <p:sldId id="280" r:id="rId26"/>
    <p:sldId id="281" r:id="rId27"/>
    <p:sldId id="290" r:id="rId28"/>
    <p:sldId id="282" r:id="rId29"/>
    <p:sldId id="283" r:id="rId30"/>
    <p:sldId id="284" r:id="rId31"/>
    <p:sldId id="285" r:id="rId32"/>
    <p:sldId id="291" r:id="rId33"/>
    <p:sldId id="286" r:id="rId34"/>
    <p:sldId id="287" r:id="rId35"/>
    <p:sldId id="288" r:id="rId36"/>
    <p:sldId id="289"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7"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F12BFB-6CB7-49F4-BBE7-66AD4A964A7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9C6E1-328F-4F4A-95A4-456F7EB217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12BFB-6CB7-49F4-BBE7-66AD4A964A7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9C6E1-328F-4F4A-95A4-456F7EB217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12BFB-6CB7-49F4-BBE7-66AD4A964A7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9C6E1-328F-4F4A-95A4-456F7EB217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12BFB-6CB7-49F4-BBE7-66AD4A964A7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9C6E1-328F-4F4A-95A4-456F7EB217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12BFB-6CB7-49F4-BBE7-66AD4A964A7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9C6E1-328F-4F4A-95A4-456F7EB217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F12BFB-6CB7-49F4-BBE7-66AD4A964A7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9C6E1-328F-4F4A-95A4-456F7EB217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F12BFB-6CB7-49F4-BBE7-66AD4A964A79}" type="datetimeFigureOut">
              <a:rPr lang="en-US" smtClean="0"/>
              <a:pPr/>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E9C6E1-328F-4F4A-95A4-456F7EB217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F12BFB-6CB7-49F4-BBE7-66AD4A964A79}" type="datetimeFigureOut">
              <a:rPr lang="en-US" smtClean="0"/>
              <a:pPr/>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E9C6E1-328F-4F4A-95A4-456F7EB217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12BFB-6CB7-49F4-BBE7-66AD4A964A79}" type="datetimeFigureOut">
              <a:rPr lang="en-US" smtClean="0"/>
              <a:pPr/>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E9C6E1-328F-4F4A-95A4-456F7EB217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12BFB-6CB7-49F4-BBE7-66AD4A964A7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9C6E1-328F-4F4A-95A4-456F7EB217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12BFB-6CB7-49F4-BBE7-66AD4A964A7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9C6E1-328F-4F4A-95A4-456F7EB217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12BFB-6CB7-49F4-BBE7-66AD4A964A79}" type="datetimeFigureOut">
              <a:rPr lang="en-US" smtClean="0"/>
              <a:pPr/>
              <a:t>11/17/2025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9C6E1-328F-4F4A-95A4-456F7EB217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Combinational and Sequential Circuits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1.jpg"/>
          <p:cNvPicPr>
            <a:picLocks noChangeAspect="1"/>
          </p:cNvPicPr>
          <p:nvPr/>
        </p:nvPicPr>
        <p:blipFill>
          <a:blip r:embed="rId2"/>
          <a:stretch>
            <a:fillRect/>
          </a:stretch>
        </p:blipFill>
        <p:spPr>
          <a:xfrm>
            <a:off x="0" y="0"/>
            <a:ext cx="9144000" cy="66437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457200" y="857232"/>
            <a:ext cx="8229600" cy="4401205"/>
          </a:xfrm>
          <a:prstGeom prst="rect">
            <a:avLst/>
          </a:prstGeom>
          <a:noFill/>
        </p:spPr>
        <p:txBody>
          <a:bodyPr wrap="square" rtlCol="0">
            <a:spAutoFit/>
          </a:bodyPr>
          <a:lstStyle/>
          <a:p>
            <a:pPr algn="just"/>
            <a:r>
              <a:rPr lang="en-US" sz="2800" b="1" dirty="0" smtClean="0"/>
              <a:t>Sum (S):</a:t>
            </a:r>
            <a:r>
              <a:rPr lang="en-US" sz="2800" dirty="0" smtClean="0"/>
              <a:t> The sum output is the result of an XOR gate, which is one when the inputs are different and zero when they are the same.</a:t>
            </a:r>
          </a:p>
          <a:p>
            <a:pPr algn="just"/>
            <a:r>
              <a:rPr lang="en-US" sz="2800" dirty="0" smtClean="0"/>
              <a:t>𝑆=𝐴⊕𝐵</a:t>
            </a:r>
          </a:p>
          <a:p>
            <a:pPr algn="just"/>
            <a:r>
              <a:rPr lang="en-US" sz="2800" dirty="0" smtClean="0"/>
              <a:t>S=A’B+AB’</a:t>
            </a:r>
          </a:p>
          <a:p>
            <a:pPr algn="just"/>
            <a:r>
              <a:rPr lang="en-US" sz="2800" b="1" dirty="0" smtClean="0"/>
              <a:t>Carry (C):</a:t>
            </a:r>
            <a:r>
              <a:rPr lang="en-US" sz="2800" dirty="0" smtClean="0"/>
              <a:t> The carry output is the result of an AND gate, which is one only when both inputs are one.</a:t>
            </a:r>
          </a:p>
          <a:p>
            <a:pPr algn="just"/>
            <a:r>
              <a:rPr lang="en-US" sz="2800" dirty="0" smtClean="0"/>
              <a:t>𝐶=𝐴⋅𝐵</a:t>
            </a:r>
          </a:p>
          <a:p>
            <a:pPr algn="just"/>
            <a:endParaRPr lang="en-US" sz="2800" dirty="0"/>
          </a:p>
        </p:txBody>
      </p:sp>
      <p:sp>
        <p:nvSpPr>
          <p:cNvPr id="7" name="TextBox 6"/>
          <p:cNvSpPr txBox="1"/>
          <p:nvPr/>
        </p:nvSpPr>
        <p:spPr>
          <a:xfrm>
            <a:off x="1714480" y="357166"/>
            <a:ext cx="5929354" cy="461665"/>
          </a:xfrm>
          <a:prstGeom prst="rect">
            <a:avLst/>
          </a:prstGeom>
          <a:noFill/>
        </p:spPr>
        <p:txBody>
          <a:bodyPr wrap="square" rtlCol="0">
            <a:spAutoFit/>
          </a:bodyPr>
          <a:lstStyle/>
          <a:p>
            <a:pPr algn="ctr"/>
            <a:r>
              <a:rPr lang="en-US" sz="2400" b="1" dirty="0" smtClean="0"/>
              <a:t>Half-Adder Boolean Expression</a:t>
            </a:r>
            <a:endParaRPr 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2.jp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14480" y="357166"/>
            <a:ext cx="5929354" cy="461665"/>
          </a:xfrm>
          <a:prstGeom prst="rect">
            <a:avLst/>
          </a:prstGeom>
          <a:noFill/>
        </p:spPr>
        <p:txBody>
          <a:bodyPr wrap="square" rtlCol="0">
            <a:spAutoFit/>
          </a:bodyPr>
          <a:lstStyle/>
          <a:p>
            <a:pPr algn="ctr"/>
            <a:r>
              <a:rPr lang="en-US" sz="2400" b="1" dirty="0" smtClean="0"/>
              <a:t>Full-Adder Boolean Expression</a:t>
            </a:r>
            <a:endParaRPr lang="en-US" sz="2400" b="1" dirty="0"/>
          </a:p>
        </p:txBody>
      </p:sp>
      <p:pic>
        <p:nvPicPr>
          <p:cNvPr id="6" name="Picture 5" descr="fa4.jpg"/>
          <p:cNvPicPr>
            <a:picLocks noChangeAspect="1"/>
          </p:cNvPicPr>
          <p:nvPr/>
        </p:nvPicPr>
        <p:blipFill>
          <a:blip r:embed="rId2"/>
          <a:stretch>
            <a:fillRect/>
          </a:stretch>
        </p:blipFill>
        <p:spPr>
          <a:xfrm>
            <a:off x="285720" y="1071546"/>
            <a:ext cx="8643997" cy="535784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142876"/>
          </a:xfrm>
        </p:spPr>
        <p:txBody>
          <a:bodyPr>
            <a:normAutofit fontScale="90000"/>
          </a:bodyPr>
          <a:lstStyle/>
          <a:p>
            <a:r>
              <a:rPr lang="en-US" b="1" dirty="0" smtClean="0"/>
              <a:t>Serial and Parallel Adder</a:t>
            </a:r>
            <a:br>
              <a:rPr lang="en-US" b="1"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785794"/>
            <a:ext cx="8229600" cy="5340369"/>
          </a:xfrm>
        </p:spPr>
        <p:txBody>
          <a:bodyPr/>
          <a:lstStyle/>
          <a:p>
            <a:pPr algn="just"/>
            <a:r>
              <a:rPr lang="en-US" dirty="0" smtClean="0"/>
              <a:t>A serial adder adds binary numbers one bit at a time using a single full adder, a D flip-flop, and shift registers, making it slower but requiring fewer components. </a:t>
            </a:r>
          </a:p>
          <a:p>
            <a:pPr algn="just"/>
            <a:r>
              <a:rPr lang="en-US" dirty="0" smtClean="0"/>
              <a:t>A parallel adder adds all bits simultaneously using multiple full adders, resulting in a faster but more complex and component-heavy circuit.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917596"/>
          </a:xfrm>
        </p:spPr>
        <p:txBody>
          <a:bodyPr>
            <a:normAutofit fontScale="90000"/>
          </a:bodyPr>
          <a:lstStyle/>
          <a:p>
            <a:r>
              <a:rPr lang="en-US" b="1" dirty="0" smtClean="0"/>
              <a:t>Serial Adder</a:t>
            </a:r>
            <a:br>
              <a:rPr lang="en-US" b="1"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642918"/>
            <a:ext cx="8229600" cy="6072230"/>
          </a:xfrm>
        </p:spPr>
        <p:txBody>
          <a:bodyPr>
            <a:noAutofit/>
          </a:bodyPr>
          <a:lstStyle/>
          <a:p>
            <a:pPr algn="just">
              <a:lnSpc>
                <a:spcPct val="170000"/>
              </a:lnSpc>
            </a:pPr>
            <a:r>
              <a:rPr lang="en-US" sz="1800" b="1" dirty="0" smtClean="0">
                <a:latin typeface="Times New Roman" pitchFamily="18" charset="0"/>
                <a:cs typeface="Times New Roman" pitchFamily="18" charset="0"/>
              </a:rPr>
              <a:t>How it works</a:t>
            </a:r>
            <a:r>
              <a:rPr lang="en-US" sz="1800" dirty="0" smtClean="0">
                <a:latin typeface="Times New Roman" pitchFamily="18" charset="0"/>
                <a:cs typeface="Times New Roman" pitchFamily="18" charset="0"/>
              </a:rPr>
              <a:t>: Two binary numbers are stored in separate shift registers. The full adder adds the bits from the registers one by one, starting from the least significant bit. The carry-out from the full adder is stored in the D flip-flop and fed back as the carry-in for the next bit pair.</a:t>
            </a:r>
          </a:p>
          <a:p>
            <a:pPr algn="just">
              <a:lnSpc>
                <a:spcPct val="170000"/>
              </a:lnSpc>
            </a:pPr>
            <a:r>
              <a:rPr lang="en-US" sz="1800" b="1" dirty="0" smtClean="0">
                <a:latin typeface="Times New Roman" pitchFamily="18" charset="0"/>
                <a:cs typeface="Times New Roman" pitchFamily="18" charset="0"/>
              </a:rPr>
              <a:t>Components</a:t>
            </a:r>
            <a:r>
              <a:rPr lang="en-US" sz="1800" dirty="0" smtClean="0">
                <a:latin typeface="Times New Roman" pitchFamily="18" charset="0"/>
                <a:cs typeface="Times New Roman" pitchFamily="18" charset="0"/>
              </a:rPr>
              <a:t>:</a:t>
            </a:r>
          </a:p>
          <a:p>
            <a:pPr lvl="1" algn="just">
              <a:lnSpc>
                <a:spcPct val="170000"/>
              </a:lnSpc>
            </a:pPr>
            <a:r>
              <a:rPr lang="en-US" sz="1800" b="1" dirty="0" smtClean="0">
                <a:latin typeface="Times New Roman" pitchFamily="18" charset="0"/>
                <a:cs typeface="Times New Roman" pitchFamily="18" charset="0"/>
              </a:rPr>
              <a:t>Full Adder</a:t>
            </a:r>
            <a:r>
              <a:rPr lang="en-US" sz="1800" dirty="0" smtClean="0">
                <a:latin typeface="Times New Roman" pitchFamily="18" charset="0"/>
                <a:cs typeface="Times New Roman" pitchFamily="18" charset="0"/>
              </a:rPr>
              <a:t>: Performs the bit-by-bit addition.</a:t>
            </a:r>
          </a:p>
          <a:p>
            <a:pPr lvl="1" algn="just">
              <a:lnSpc>
                <a:spcPct val="170000"/>
              </a:lnSpc>
            </a:pPr>
            <a:r>
              <a:rPr lang="en-US" sz="1800" b="1" dirty="0" smtClean="0">
                <a:latin typeface="Times New Roman" pitchFamily="18" charset="0"/>
                <a:cs typeface="Times New Roman" pitchFamily="18" charset="0"/>
              </a:rPr>
              <a:t>D Flip-Flop</a:t>
            </a:r>
            <a:r>
              <a:rPr lang="en-US" sz="1800" dirty="0" smtClean="0">
                <a:latin typeface="Times New Roman" pitchFamily="18" charset="0"/>
                <a:cs typeface="Times New Roman" pitchFamily="18" charset="0"/>
              </a:rPr>
              <a:t>: Stores the carry-out bit for the next stage.</a:t>
            </a:r>
          </a:p>
          <a:p>
            <a:pPr lvl="1" algn="just">
              <a:lnSpc>
                <a:spcPct val="170000"/>
              </a:lnSpc>
            </a:pPr>
            <a:r>
              <a:rPr lang="en-US" sz="1800" b="1" dirty="0" smtClean="0">
                <a:latin typeface="Times New Roman" pitchFamily="18" charset="0"/>
                <a:cs typeface="Times New Roman" pitchFamily="18" charset="0"/>
              </a:rPr>
              <a:t>2 Shift Registers</a:t>
            </a:r>
            <a:r>
              <a:rPr lang="en-US" sz="1800" dirty="0" smtClean="0">
                <a:latin typeface="Times New Roman" pitchFamily="18" charset="0"/>
                <a:cs typeface="Times New Roman" pitchFamily="18" charset="0"/>
              </a:rPr>
              <a:t>: Hold the two binary numbers.\</a:t>
            </a:r>
          </a:p>
          <a:p>
            <a:pPr>
              <a:buNone/>
            </a:pPr>
            <a:r>
              <a:rPr lang="en-US" sz="1800" dirty="0" smtClean="0">
                <a:latin typeface="Times New Roman" pitchFamily="18" charset="0"/>
                <a:cs typeface="Times New Roman" pitchFamily="18" charset="0"/>
              </a:rPr>
              <a:t>	--    </a:t>
            </a:r>
            <a:r>
              <a:rPr lang="en-US" sz="1800" b="1" dirty="0" smtClean="0">
                <a:latin typeface="Times New Roman" pitchFamily="18" charset="0"/>
                <a:cs typeface="Times New Roman" pitchFamily="18" charset="0"/>
              </a:rPr>
              <a:t>A third shift register</a:t>
            </a:r>
            <a:r>
              <a:rPr lang="en-US" sz="1800" dirty="0" smtClean="0">
                <a:latin typeface="Times New Roman" pitchFamily="18" charset="0"/>
                <a:cs typeface="Times New Roman" pitchFamily="18" charset="0"/>
              </a:rPr>
              <a:t> (or one of the input registers can be used) to store the     </a:t>
            </a:r>
          </a:p>
          <a:p>
            <a:pPr>
              <a:buNone/>
            </a:pPr>
            <a:r>
              <a:rPr lang="en-US" sz="1800" dirty="0" smtClean="0">
                <a:latin typeface="Times New Roman" pitchFamily="18" charset="0"/>
                <a:cs typeface="Times New Roman" pitchFamily="18" charset="0"/>
              </a:rPr>
              <a:t>             resulting sum bits sequentially.</a:t>
            </a:r>
          </a:p>
          <a:p>
            <a:r>
              <a:rPr lang="en-US" sz="1800" b="1" dirty="0" smtClean="0">
                <a:latin typeface="Times New Roman" pitchFamily="18" charset="0"/>
                <a:cs typeface="Times New Roman" pitchFamily="18" charset="0"/>
              </a:rPr>
              <a:t>Advantages</a:t>
            </a:r>
            <a:r>
              <a:rPr lang="en-US" sz="1800" dirty="0" smtClean="0">
                <a:latin typeface="Times New Roman" pitchFamily="18" charset="0"/>
                <a:cs typeface="Times New Roman" pitchFamily="18" charset="0"/>
              </a:rPr>
              <a:t>: Simpler design, fewer components, and lower cost.</a:t>
            </a:r>
          </a:p>
          <a:p>
            <a:pPr algn="just">
              <a:lnSpc>
                <a:spcPct val="170000"/>
              </a:lnSpc>
            </a:pPr>
            <a:r>
              <a:rPr lang="en-US" sz="1800" b="1" dirty="0" smtClean="0">
                <a:latin typeface="Times New Roman" pitchFamily="18" charset="0"/>
                <a:cs typeface="Times New Roman" pitchFamily="18" charset="0"/>
              </a:rPr>
              <a:t>Disadvantages</a:t>
            </a:r>
            <a:r>
              <a:rPr lang="en-US" sz="1800" dirty="0" smtClean="0">
                <a:latin typeface="Times New Roman" pitchFamily="18" charset="0"/>
                <a:cs typeface="Times New Roman" pitchFamily="18" charset="0"/>
              </a:rPr>
              <a:t>: Much slower because the addition time depends on the number of bits.</a:t>
            </a:r>
          </a:p>
          <a:p>
            <a:pPr algn="just"/>
            <a:r>
              <a:rPr lang="en-US" sz="1800" dirty="0" smtClean="0"/>
              <a:t/>
            </a:r>
            <a:br>
              <a:rPr lang="en-US" sz="1800" dirty="0" smtClean="0"/>
            </a:b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rial Binary Adder"/>
          <p:cNvPicPr>
            <a:picLocks noChangeAspect="1" noChangeArrowheads="1"/>
          </p:cNvPicPr>
          <p:nvPr/>
        </p:nvPicPr>
        <p:blipFill>
          <a:blip r:embed="rId2"/>
          <a:srcRect/>
          <a:stretch>
            <a:fillRect/>
          </a:stretch>
        </p:blipFill>
        <p:spPr bwMode="auto">
          <a:xfrm>
            <a:off x="428596" y="1000108"/>
            <a:ext cx="7715304" cy="464347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Autofit/>
          </a:bodyPr>
          <a:lstStyle/>
          <a:p>
            <a:r>
              <a:rPr lang="en-US" sz="2800" b="1" dirty="0" smtClean="0"/>
              <a:t>The function of different elements of the serial adder circuit is as follows −</a:t>
            </a:r>
            <a:endParaRPr lang="en-US" sz="2800" b="1" dirty="0"/>
          </a:p>
        </p:txBody>
      </p:sp>
      <p:sp>
        <p:nvSpPr>
          <p:cNvPr id="3" name="Content Placeholder 2"/>
          <p:cNvSpPr>
            <a:spLocks noGrp="1"/>
          </p:cNvSpPr>
          <p:nvPr>
            <p:ph idx="1"/>
          </p:nvPr>
        </p:nvSpPr>
        <p:spPr>
          <a:xfrm>
            <a:off x="457200" y="1285860"/>
            <a:ext cx="8229600" cy="5286412"/>
          </a:xfrm>
        </p:spPr>
        <p:txBody>
          <a:bodyPr>
            <a:normAutofit fontScale="77500" lnSpcReduction="20000"/>
          </a:bodyPr>
          <a:lstStyle/>
          <a:p>
            <a:pPr algn="just"/>
            <a:r>
              <a:rPr lang="en-US" b="1" dirty="0" smtClean="0">
                <a:solidFill>
                  <a:srgbClr val="C00000"/>
                </a:solidFill>
              </a:rPr>
              <a:t>Full Adder</a:t>
            </a:r>
          </a:p>
          <a:p>
            <a:pPr algn="just">
              <a:buNone/>
            </a:pPr>
            <a:r>
              <a:rPr lang="en-US" dirty="0" smtClean="0"/>
              <a:t>	Full adder is a digital combinational logic circuit which can add three binary digits and can produce two output bits, i.e. sum bit and carry bit. In the serial binary adder circuit, the full adder adds one pair of bits at a time.</a:t>
            </a:r>
          </a:p>
          <a:p>
            <a:pPr algn="just"/>
            <a:r>
              <a:rPr lang="en-US" b="1" dirty="0" smtClean="0">
                <a:solidFill>
                  <a:srgbClr val="C00000"/>
                </a:solidFill>
              </a:rPr>
              <a:t>Shift Register</a:t>
            </a:r>
          </a:p>
          <a:p>
            <a:pPr algn="just">
              <a:buNone/>
            </a:pPr>
            <a:r>
              <a:rPr lang="en-US" dirty="0" smtClean="0"/>
              <a:t>	A group of flip-flops that can store several bits of data is called a shift register. In serial binary adder, two shift registers are used, where one is for storing augend bit and the other is for storing added of the binary number.</a:t>
            </a:r>
          </a:p>
          <a:p>
            <a:pPr algn="just"/>
            <a:r>
              <a:rPr lang="en-US" b="1" dirty="0" smtClean="0">
                <a:solidFill>
                  <a:srgbClr val="C00000"/>
                </a:solidFill>
              </a:rPr>
              <a:t>D Flip-Flop</a:t>
            </a:r>
          </a:p>
          <a:p>
            <a:pPr algn="just">
              <a:buNone/>
            </a:pPr>
            <a:r>
              <a:rPr lang="en-US" dirty="0" smtClean="0"/>
              <a:t>	In serial adder, the D flip-flop is used to store the carry output bit. The output of this D flip-flop is used as the carry input in the next stage of addition.</a:t>
            </a:r>
          </a:p>
          <a:p>
            <a:pPr algn="just"/>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0324"/>
            <a:ext cx="8229600" cy="511156"/>
          </a:xfrm>
        </p:spPr>
        <p:txBody>
          <a:bodyPr>
            <a:normAutofit fontScale="90000"/>
          </a:bodyPr>
          <a:lstStyle/>
          <a:p>
            <a:r>
              <a:rPr lang="en-US" sz="5400" b="1" dirty="0" smtClean="0">
                <a:solidFill>
                  <a:srgbClr val="C00000"/>
                </a:solidFill>
              </a:rPr>
              <a:t>Introduction</a:t>
            </a:r>
            <a:endParaRPr lang="en-US" sz="5400" b="1" dirty="0">
              <a:solidFill>
                <a:srgbClr val="C00000"/>
              </a:solidFill>
            </a:endParaRPr>
          </a:p>
        </p:txBody>
      </p:sp>
      <p:sp>
        <p:nvSpPr>
          <p:cNvPr id="3" name="Content Placeholder 2"/>
          <p:cNvSpPr>
            <a:spLocks noGrp="1"/>
          </p:cNvSpPr>
          <p:nvPr>
            <p:ph idx="1"/>
          </p:nvPr>
        </p:nvSpPr>
        <p:spPr>
          <a:xfrm>
            <a:off x="285720" y="785794"/>
            <a:ext cx="8643998" cy="5572164"/>
          </a:xfrm>
        </p:spPr>
        <p:txBody>
          <a:bodyPr>
            <a:normAutofit lnSpcReduction="10000"/>
          </a:bodyPr>
          <a:lstStyle/>
          <a:p>
            <a:pPr algn="just"/>
            <a:r>
              <a:rPr lang="en-US" dirty="0" smtClean="0"/>
              <a:t>Digital logic circuits are the </a:t>
            </a:r>
            <a:r>
              <a:rPr lang="en-US" b="1" dirty="0" smtClean="0"/>
              <a:t>fundamental building blocks of all modern computers and digital systems</a:t>
            </a:r>
            <a:r>
              <a:rPr lang="en-US" dirty="0" smtClean="0"/>
              <a:t>. </a:t>
            </a:r>
          </a:p>
          <a:p>
            <a:pPr algn="just"/>
            <a:r>
              <a:rPr lang="en-US" dirty="0" smtClean="0"/>
              <a:t>They process information represented in binary form (0s and 1s) using basic logic gates to implement complex functions, data storage, and control mechanisms.</a:t>
            </a:r>
          </a:p>
          <a:p>
            <a:pPr algn="just"/>
            <a:r>
              <a:rPr lang="en-US" dirty="0" smtClean="0"/>
              <a:t>Digital logic circuits are broadly categorized into </a:t>
            </a:r>
            <a:r>
              <a:rPr lang="en-US" b="1" dirty="0"/>
              <a:t>combinational circuits</a:t>
            </a:r>
            <a:r>
              <a:rPr lang="en-US" dirty="0"/>
              <a:t> and </a:t>
            </a:r>
            <a:r>
              <a:rPr lang="en-US" b="1" dirty="0"/>
              <a:t>sequential </a:t>
            </a:r>
            <a:r>
              <a:rPr lang="en-US" b="1" dirty="0" smtClean="0"/>
              <a:t>circuits depending upon the inputs and memory requirements.</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dirty="0" smtClean="0"/>
              <a:t>Operation of Series Binary Adder</a:t>
            </a:r>
            <a:br>
              <a:rPr lang="en-US" dirty="0" smtClean="0"/>
            </a:br>
            <a:endParaRPr lang="en-US" dirty="0"/>
          </a:p>
        </p:txBody>
      </p:sp>
      <p:sp>
        <p:nvSpPr>
          <p:cNvPr id="3" name="Content Placeholder 2"/>
          <p:cNvSpPr>
            <a:spLocks noGrp="1"/>
          </p:cNvSpPr>
          <p:nvPr>
            <p:ph idx="1"/>
          </p:nvPr>
        </p:nvSpPr>
        <p:spPr>
          <a:xfrm>
            <a:off x="457200" y="785794"/>
            <a:ext cx="8229600" cy="5340369"/>
          </a:xfrm>
        </p:spPr>
        <p:txBody>
          <a:bodyPr>
            <a:normAutofit fontScale="85000" lnSpcReduction="10000"/>
          </a:bodyPr>
          <a:lstStyle/>
          <a:p>
            <a:pPr algn="just"/>
            <a:r>
              <a:rPr lang="en-US" dirty="0" smtClean="0"/>
              <a:t>Initially, the shift register A and the carry flip flop are set to 0, and the first number is added from the register B.</a:t>
            </a:r>
          </a:p>
          <a:p>
            <a:pPr algn="just"/>
            <a:r>
              <a:rPr lang="en-US" dirty="0" smtClean="0"/>
              <a:t>When the register B is shifting through the full adder, a second number is transferred to it through its serial input.</a:t>
            </a:r>
          </a:p>
          <a:p>
            <a:pPr algn="just"/>
            <a:r>
              <a:rPr lang="en-US" dirty="0" smtClean="0"/>
              <a:t>This second number is then added to the number of the register A, while a third number is transferred to into the register B through the serial input.</a:t>
            </a:r>
          </a:p>
          <a:p>
            <a:pPr algn="just"/>
            <a:r>
              <a:rPr lang="en-US" dirty="0" smtClean="0"/>
              <a:t>This process is executed repeatedly to perform the addition of two, three, or more binary number in serial form and accumulate the sum result in the shift register A.</a:t>
            </a:r>
          </a:p>
          <a:p>
            <a:pPr algn="just"/>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917596"/>
          </a:xfrm>
        </p:spPr>
        <p:txBody>
          <a:bodyPr>
            <a:normAutofit fontScale="90000"/>
          </a:bodyPr>
          <a:lstStyle/>
          <a:p>
            <a:r>
              <a:rPr lang="en-US" b="1" dirty="0" smtClean="0"/>
              <a:t>Parallel Adder</a:t>
            </a:r>
            <a:br>
              <a:rPr lang="en-US" b="1"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714356"/>
            <a:ext cx="8229600" cy="5411807"/>
          </a:xfrm>
        </p:spPr>
        <p:txBody>
          <a:bodyPr>
            <a:normAutofit/>
          </a:bodyPr>
          <a:lstStyle/>
          <a:p>
            <a:pPr algn="just">
              <a:lnSpc>
                <a:spcPct val="150000"/>
              </a:lnSpc>
            </a:pPr>
            <a:r>
              <a:rPr lang="en-US" sz="1900" b="1" dirty="0" smtClean="0">
                <a:latin typeface="Times New Roman" pitchFamily="18" charset="0"/>
                <a:cs typeface="Times New Roman" pitchFamily="18" charset="0"/>
              </a:rPr>
              <a:t>How it works</a:t>
            </a:r>
            <a:r>
              <a:rPr lang="en-US" sz="1900" dirty="0" smtClean="0">
                <a:latin typeface="Times New Roman" pitchFamily="18" charset="0"/>
                <a:cs typeface="Times New Roman" pitchFamily="18" charset="0"/>
              </a:rPr>
              <a:t>: It uses a separate full adder for each bit of the binary numbers, so all bits are added at the same time. The carry-out of one full adder is connected to the carry-in of the next, creating a chain.</a:t>
            </a:r>
          </a:p>
          <a:p>
            <a:pPr algn="just">
              <a:lnSpc>
                <a:spcPct val="150000"/>
              </a:lnSpc>
            </a:pPr>
            <a:r>
              <a:rPr lang="en-US" sz="1900" b="1" dirty="0" smtClean="0">
                <a:latin typeface="Times New Roman" pitchFamily="18" charset="0"/>
                <a:cs typeface="Times New Roman" pitchFamily="18" charset="0"/>
              </a:rPr>
              <a:t>Components</a:t>
            </a:r>
            <a:r>
              <a:rPr lang="en-US" sz="1900" dirty="0" smtClean="0">
                <a:latin typeface="Times New Roman" pitchFamily="18" charset="0"/>
                <a:cs typeface="Times New Roman" pitchFamily="18" charset="0"/>
              </a:rPr>
              <a:t>: Multiple full adders, one for each bit position.</a:t>
            </a:r>
          </a:p>
          <a:p>
            <a:pPr algn="just">
              <a:lnSpc>
                <a:spcPct val="150000"/>
              </a:lnSpc>
            </a:pPr>
            <a:r>
              <a:rPr lang="en-US" sz="1900" b="1" dirty="0" smtClean="0">
                <a:latin typeface="Times New Roman" pitchFamily="18" charset="0"/>
                <a:cs typeface="Times New Roman" pitchFamily="18" charset="0"/>
              </a:rPr>
              <a:t>Advantages</a:t>
            </a:r>
            <a:r>
              <a:rPr lang="en-US" sz="1900" dirty="0" smtClean="0">
                <a:latin typeface="Times New Roman" pitchFamily="18" charset="0"/>
                <a:cs typeface="Times New Roman" pitchFamily="18" charset="0"/>
              </a:rPr>
              <a:t>: Very fast, as all bits are processed simultaneously.</a:t>
            </a:r>
          </a:p>
          <a:p>
            <a:pPr algn="just">
              <a:lnSpc>
                <a:spcPct val="150000"/>
              </a:lnSpc>
            </a:pPr>
            <a:r>
              <a:rPr lang="en-US" sz="1900" b="1" dirty="0" smtClean="0">
                <a:latin typeface="Times New Roman" pitchFamily="18" charset="0"/>
                <a:cs typeface="Times New Roman" pitchFamily="18" charset="0"/>
              </a:rPr>
              <a:t>Disadvantages</a:t>
            </a:r>
            <a:r>
              <a:rPr lang="en-US" sz="1900" dirty="0" smtClean="0">
                <a:latin typeface="Times New Roman" pitchFamily="18" charset="0"/>
                <a:cs typeface="Times New Roman" pitchFamily="18" charset="0"/>
              </a:rPr>
              <a:t>: Requires more components, making it more complex and expensive.</a:t>
            </a:r>
          </a:p>
          <a:p>
            <a:pPr algn="just"/>
            <a:r>
              <a:rPr lang="en-US" dirty="0" smtClean="0"/>
              <a:t/>
            </a:r>
            <a:br>
              <a:rPr lang="en-US" dirty="0" smtClean="0"/>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bit Parallel Adders in Digital Electronics 2"/>
          <p:cNvPicPr>
            <a:picLocks noChangeAspect="1" noChangeArrowheads="1"/>
          </p:cNvPicPr>
          <p:nvPr/>
        </p:nvPicPr>
        <p:blipFill>
          <a:blip r:embed="rId2"/>
          <a:srcRect/>
          <a:stretch>
            <a:fillRect/>
          </a:stretch>
        </p:blipFill>
        <p:spPr bwMode="auto">
          <a:xfrm>
            <a:off x="642910" y="928670"/>
            <a:ext cx="7715304" cy="400052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Operation of N-Bit Parallel Adder Circuit</a:t>
            </a:r>
            <a:r>
              <a:rPr lang="en-US" dirty="0" smtClean="0"/>
              <a:t/>
            </a:r>
            <a:br>
              <a:rPr lang="en-US" dirty="0" smtClean="0"/>
            </a:br>
            <a:endParaRPr lang="en-US" dirty="0"/>
          </a:p>
        </p:txBody>
      </p:sp>
      <p:sp>
        <p:nvSpPr>
          <p:cNvPr id="3" name="Content Placeholder 2"/>
          <p:cNvSpPr>
            <a:spLocks noGrp="1"/>
          </p:cNvSpPr>
          <p:nvPr>
            <p:ph idx="1"/>
          </p:nvPr>
        </p:nvSpPr>
        <p:spPr>
          <a:xfrm>
            <a:off x="457200" y="928670"/>
            <a:ext cx="8229600" cy="5929330"/>
          </a:xfrm>
        </p:spPr>
        <p:txBody>
          <a:bodyPr>
            <a:normAutofit fontScale="85000" lnSpcReduction="20000"/>
          </a:bodyPr>
          <a:lstStyle/>
          <a:p>
            <a:pPr algn="just"/>
            <a:r>
              <a:rPr lang="en-US" dirty="0" smtClean="0"/>
              <a:t>Initially, the full adder FA</a:t>
            </a:r>
            <a:r>
              <a:rPr lang="en-US" baseline="-25000" dirty="0" smtClean="0"/>
              <a:t>1</a:t>
            </a:r>
            <a:r>
              <a:rPr lang="en-US" dirty="0" smtClean="0"/>
              <a:t> adds two input bits A</a:t>
            </a:r>
            <a:r>
              <a:rPr lang="en-US" baseline="-25000" dirty="0" smtClean="0"/>
              <a:t>1</a:t>
            </a:r>
            <a:r>
              <a:rPr lang="en-US" dirty="0" smtClean="0"/>
              <a:t> and B</a:t>
            </a:r>
            <a:r>
              <a:rPr lang="en-US" baseline="-25000" dirty="0" smtClean="0"/>
              <a:t>1</a:t>
            </a:r>
            <a:r>
              <a:rPr lang="en-US" dirty="0" smtClean="0"/>
              <a:t> along with an input carry bit </a:t>
            </a:r>
            <a:r>
              <a:rPr lang="en-US" dirty="0" err="1" smtClean="0"/>
              <a:t>C</a:t>
            </a:r>
            <a:r>
              <a:rPr lang="en-US" baseline="-25000" dirty="0" err="1" smtClean="0"/>
              <a:t>in</a:t>
            </a:r>
            <a:r>
              <a:rPr lang="en-US" dirty="0" smtClean="0"/>
              <a:t>, and it generates the output sum bit S</a:t>
            </a:r>
            <a:r>
              <a:rPr lang="en-US" baseline="-25000" dirty="0" smtClean="0"/>
              <a:t>1</a:t>
            </a:r>
            <a:r>
              <a:rPr lang="en-US" dirty="0" smtClean="0"/>
              <a:t> and the carry bit C</a:t>
            </a:r>
            <a:r>
              <a:rPr lang="en-US" baseline="-25000" dirty="0" smtClean="0"/>
              <a:t>1</a:t>
            </a:r>
            <a:r>
              <a:rPr lang="en-US" dirty="0" smtClean="0"/>
              <a:t> which is forwarded to the next adder (FA</a:t>
            </a:r>
            <a:r>
              <a:rPr lang="en-US" baseline="-25000" dirty="0" smtClean="0"/>
              <a:t>2</a:t>
            </a:r>
            <a:r>
              <a:rPr lang="en-US" dirty="0" smtClean="0"/>
              <a:t>) in the chain. The sum bit S</a:t>
            </a:r>
            <a:r>
              <a:rPr lang="en-US" baseline="-25000" dirty="0" smtClean="0"/>
              <a:t>1</a:t>
            </a:r>
            <a:r>
              <a:rPr lang="en-US" dirty="0" smtClean="0"/>
              <a:t> is the least significant bit of the output sum.</a:t>
            </a:r>
          </a:p>
          <a:p>
            <a:pPr algn="just">
              <a:buNone/>
            </a:pPr>
            <a:endParaRPr lang="en-US" dirty="0" smtClean="0"/>
          </a:p>
          <a:p>
            <a:pPr algn="just"/>
            <a:r>
              <a:rPr lang="en-US" dirty="0" smtClean="0"/>
              <a:t>At the next stage, the full adder circuit FA</a:t>
            </a:r>
            <a:r>
              <a:rPr lang="en-US" baseline="-25000" dirty="0" smtClean="0"/>
              <a:t>2</a:t>
            </a:r>
            <a:r>
              <a:rPr lang="en-US" dirty="0" smtClean="0"/>
              <a:t> becomes active and adds input bits A</a:t>
            </a:r>
            <a:r>
              <a:rPr lang="en-US" baseline="-25000" dirty="0" smtClean="0"/>
              <a:t>2</a:t>
            </a:r>
            <a:r>
              <a:rPr lang="en-US" dirty="0" smtClean="0"/>
              <a:t> and B</a:t>
            </a:r>
            <a:r>
              <a:rPr lang="en-US" baseline="-25000" dirty="0" smtClean="0"/>
              <a:t>2</a:t>
            </a:r>
            <a:r>
              <a:rPr lang="en-US" dirty="0" smtClean="0"/>
              <a:t> along with C</a:t>
            </a:r>
            <a:r>
              <a:rPr lang="en-US" baseline="-25000" dirty="0" smtClean="0"/>
              <a:t>1</a:t>
            </a:r>
            <a:r>
              <a:rPr lang="en-US" dirty="0" smtClean="0"/>
              <a:t>. It generates the sum bit S</a:t>
            </a:r>
            <a:r>
              <a:rPr lang="en-US" baseline="-25000" dirty="0" smtClean="0"/>
              <a:t>2</a:t>
            </a:r>
            <a:r>
              <a:rPr lang="en-US" dirty="0" smtClean="0"/>
              <a:t> which is the second bit of the output sum, and the carry bit C</a:t>
            </a:r>
            <a:r>
              <a:rPr lang="en-US" baseline="-25000" dirty="0" smtClean="0"/>
              <a:t>2</a:t>
            </a:r>
            <a:r>
              <a:rPr lang="en-US" dirty="0" smtClean="0"/>
              <a:t> that is connected to the next full adder FA</a:t>
            </a:r>
            <a:r>
              <a:rPr lang="en-US" baseline="-25000" dirty="0" smtClean="0"/>
              <a:t>3</a:t>
            </a:r>
            <a:r>
              <a:rPr lang="en-US" dirty="0" smtClean="0"/>
              <a:t> in the chain.</a:t>
            </a:r>
          </a:p>
          <a:p>
            <a:pPr algn="just">
              <a:buNone/>
            </a:pPr>
            <a:endParaRPr lang="en-US" dirty="0" smtClean="0"/>
          </a:p>
          <a:p>
            <a:pPr algn="just"/>
            <a:r>
              <a:rPr lang="en-US" dirty="0" smtClean="0"/>
              <a:t>This process will continue till the last full adder, i.e. </a:t>
            </a:r>
            <a:r>
              <a:rPr lang="en-US" dirty="0" err="1" smtClean="0"/>
              <a:t>FAn</a:t>
            </a:r>
            <a:r>
              <a:rPr lang="en-US" dirty="0" smtClean="0"/>
              <a:t> in the chain. The full adder uses carry input C</a:t>
            </a:r>
            <a:r>
              <a:rPr lang="en-US" baseline="-25000" dirty="0" smtClean="0"/>
              <a:t>(n-1)</a:t>
            </a:r>
            <a:r>
              <a:rPr lang="en-US" dirty="0" smtClean="0"/>
              <a:t> to add with the input bits A</a:t>
            </a:r>
            <a:r>
              <a:rPr lang="en-US" baseline="-25000" dirty="0" smtClean="0"/>
              <a:t>n</a:t>
            </a:r>
            <a:r>
              <a:rPr lang="en-US" dirty="0" smtClean="0"/>
              <a:t> and </a:t>
            </a:r>
            <a:r>
              <a:rPr lang="en-US" dirty="0" err="1" smtClean="0"/>
              <a:t>B</a:t>
            </a:r>
            <a:r>
              <a:rPr lang="en-US" baseline="-25000" dirty="0" err="1" smtClean="0"/>
              <a:t>n</a:t>
            </a:r>
            <a:r>
              <a:rPr lang="en-US" dirty="0" smtClean="0"/>
              <a:t> to produce the last bit of the output sum </a:t>
            </a:r>
            <a:r>
              <a:rPr lang="en-US" dirty="0" err="1" smtClean="0"/>
              <a:t>S</a:t>
            </a:r>
            <a:r>
              <a:rPr lang="en-US" baseline="-25000" dirty="0" err="1" smtClean="0"/>
              <a:t>n</a:t>
            </a:r>
            <a:r>
              <a:rPr lang="en-US" dirty="0" smtClean="0"/>
              <a:t> and the last output carry bit </a:t>
            </a:r>
            <a:r>
              <a:rPr lang="en-US" dirty="0" err="1" smtClean="0"/>
              <a:t>C</a:t>
            </a:r>
            <a:r>
              <a:rPr lang="en-US" baseline="-25000" dirty="0" err="1" smtClean="0"/>
              <a:t>n</a:t>
            </a:r>
            <a:r>
              <a:rPr lang="en-US" dirty="0" smtClean="0"/>
              <a:t>.</a:t>
            </a:r>
          </a:p>
          <a:p>
            <a:pPr algn="just"/>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b="1" dirty="0" smtClean="0"/>
              <a:t>Multiplexer and Demultiplexer</a:t>
            </a:r>
            <a:br>
              <a:rPr lang="en-US" b="1" dirty="0" smtClean="0"/>
            </a:br>
            <a:endParaRPr lang="en-US" dirty="0"/>
          </a:p>
        </p:txBody>
      </p:sp>
      <p:sp>
        <p:nvSpPr>
          <p:cNvPr id="3" name="Content Placeholder 2"/>
          <p:cNvSpPr>
            <a:spLocks noGrp="1"/>
          </p:cNvSpPr>
          <p:nvPr>
            <p:ph idx="1"/>
          </p:nvPr>
        </p:nvSpPr>
        <p:spPr>
          <a:xfrm>
            <a:off x="457200" y="857232"/>
            <a:ext cx="8229600" cy="5429288"/>
          </a:xfrm>
        </p:spPr>
        <p:txBody>
          <a:bodyPr/>
          <a:lstStyle/>
          <a:p>
            <a:pPr algn="just"/>
            <a:r>
              <a:rPr lang="en-US" dirty="0" smtClean="0"/>
              <a:t>A Multiplexer (MUX) and a Demultiplexer (DEMUX) are essential digital circuits in communication systems, performing opposite functions. </a:t>
            </a:r>
            <a:endParaRPr lang="en-US" dirty="0" smtClean="0"/>
          </a:p>
          <a:p>
            <a:pPr algn="just"/>
            <a:r>
              <a:rPr lang="en-US" dirty="0" smtClean="0"/>
              <a:t>A </a:t>
            </a:r>
            <a:r>
              <a:rPr lang="en-US" dirty="0" smtClean="0"/>
              <a:t>multiplexer combines multiple input signals into a single output, while a demultiplexer takes a single input signal and routes it to one of many output lines.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b="1" dirty="0" smtClean="0"/>
              <a:t>Multiplexer </a:t>
            </a:r>
            <a:br>
              <a:rPr lang="en-US" b="1" dirty="0" smtClean="0"/>
            </a:br>
            <a:endParaRPr lang="en-US" dirty="0"/>
          </a:p>
        </p:txBody>
      </p:sp>
      <p:sp>
        <p:nvSpPr>
          <p:cNvPr id="3" name="Content Placeholder 2"/>
          <p:cNvSpPr>
            <a:spLocks noGrp="1"/>
          </p:cNvSpPr>
          <p:nvPr>
            <p:ph idx="1"/>
          </p:nvPr>
        </p:nvSpPr>
        <p:spPr>
          <a:xfrm>
            <a:off x="457200" y="571480"/>
            <a:ext cx="8229600" cy="6215082"/>
          </a:xfrm>
        </p:spPr>
        <p:txBody>
          <a:bodyPr>
            <a:normAutofit fontScale="92500" lnSpcReduction="10000"/>
          </a:bodyPr>
          <a:lstStyle/>
          <a:p>
            <a:pPr algn="just"/>
            <a:r>
              <a:rPr lang="en-US" dirty="0" smtClean="0"/>
              <a:t>A </a:t>
            </a:r>
            <a:r>
              <a:rPr lang="en-US" b="1" dirty="0" smtClean="0"/>
              <a:t>multiplexer</a:t>
            </a:r>
            <a:r>
              <a:rPr lang="en-US" dirty="0" smtClean="0"/>
              <a:t> is a combinational circuit with multiple data inputs and a single output, determined by control or select lines. Often referred to as </a:t>
            </a:r>
            <a:r>
              <a:rPr lang="en-US" b="1" dirty="0" smtClean="0"/>
              <a:t>MUX. </a:t>
            </a:r>
          </a:p>
          <a:p>
            <a:pPr algn="just"/>
            <a:r>
              <a:rPr lang="en-US" dirty="0" smtClean="0"/>
              <a:t>They </a:t>
            </a:r>
            <a:r>
              <a:rPr lang="en-US" dirty="0" smtClean="0"/>
              <a:t>are mainly used to increase the amount of data that can be sent over a network within a certain amount of time and </a:t>
            </a:r>
            <a:r>
              <a:rPr lang="en-US" dirty="0" smtClean="0"/>
              <a:t>bandwidth.</a:t>
            </a:r>
          </a:p>
          <a:p>
            <a:pPr algn="just">
              <a:buNone/>
            </a:pPr>
            <a:r>
              <a:rPr lang="en-US" dirty="0" smtClean="0"/>
              <a:t>Multiplexers </a:t>
            </a:r>
            <a:r>
              <a:rPr lang="en-US" dirty="0" smtClean="0"/>
              <a:t>are also known as:</a:t>
            </a:r>
          </a:p>
          <a:p>
            <a:pPr fontAlgn="base"/>
            <a:r>
              <a:rPr lang="en-US" dirty="0" smtClean="0"/>
              <a:t>N-to-1 selectors</a:t>
            </a:r>
          </a:p>
          <a:p>
            <a:pPr fontAlgn="base"/>
            <a:r>
              <a:rPr lang="en-US" dirty="0" smtClean="0"/>
              <a:t>Parallel-to-serial converters</a:t>
            </a:r>
          </a:p>
          <a:p>
            <a:pPr fontAlgn="base"/>
            <a:r>
              <a:rPr lang="en-US" dirty="0" smtClean="0"/>
              <a:t>Many-to-one circuits</a:t>
            </a:r>
          </a:p>
          <a:p>
            <a:pPr fontAlgn="base"/>
            <a:r>
              <a:rPr lang="en-US" dirty="0" smtClean="0"/>
              <a:t>Universal logic </a:t>
            </a:r>
            <a:r>
              <a:rPr lang="en-US" dirty="0" smtClean="0"/>
              <a:t>circuits</a:t>
            </a:r>
          </a:p>
          <a:p>
            <a:pPr algn="just" fontAlgn="base">
              <a:buNone/>
            </a:pPr>
            <a:r>
              <a:rPr lang="en-US" dirty="0" smtClean="0"/>
              <a:t>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3"/>
            <a:ext cx="8229600" cy="1571636"/>
          </a:xfrm>
        </p:spPr>
        <p:txBody>
          <a:bodyPr/>
          <a:lstStyle/>
          <a:p>
            <a:pPr algn="just"/>
            <a:r>
              <a:rPr lang="en-US" dirty="0" smtClean="0"/>
              <a:t>Below is the Block Diagram of the Multiplexer, It will have 2</a:t>
            </a:r>
            <a:r>
              <a:rPr lang="en-US" baseline="30000" dirty="0" smtClean="0"/>
              <a:t>n</a:t>
            </a:r>
            <a:r>
              <a:rPr lang="en-US" dirty="0" smtClean="0"/>
              <a:t> Input lines and will select output based on the Select line.</a:t>
            </a:r>
            <a:endParaRPr lang="en-US" dirty="0"/>
          </a:p>
        </p:txBody>
      </p:sp>
      <p:pic>
        <p:nvPicPr>
          <p:cNvPr id="1026" name="Picture 2" descr="Lightbox"/>
          <p:cNvPicPr>
            <a:picLocks noChangeAspect="1" noChangeArrowheads="1"/>
          </p:cNvPicPr>
          <p:nvPr/>
        </p:nvPicPr>
        <p:blipFill>
          <a:blip r:embed="rId2"/>
          <a:srcRect/>
          <a:stretch>
            <a:fillRect/>
          </a:stretch>
        </p:blipFill>
        <p:spPr bwMode="auto">
          <a:xfrm>
            <a:off x="1785918" y="2571744"/>
            <a:ext cx="5448300" cy="26765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x.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Advantages of Multiplexer(MUX)</a:t>
            </a:r>
            <a:br>
              <a:rPr lang="en-US" b="1" dirty="0" smtClean="0"/>
            </a:br>
            <a:endParaRPr lang="en-US" dirty="0"/>
          </a:p>
        </p:txBody>
      </p:sp>
      <p:sp>
        <p:nvSpPr>
          <p:cNvPr id="3" name="Content Placeholder 2"/>
          <p:cNvSpPr>
            <a:spLocks noGrp="1"/>
          </p:cNvSpPr>
          <p:nvPr>
            <p:ph idx="1"/>
          </p:nvPr>
        </p:nvSpPr>
        <p:spPr>
          <a:xfrm>
            <a:off x="214282" y="1142984"/>
            <a:ext cx="8715436" cy="5429288"/>
          </a:xfrm>
        </p:spPr>
        <p:txBody>
          <a:bodyPr>
            <a:normAutofit fontScale="92500" lnSpcReduction="20000"/>
          </a:bodyPr>
          <a:lstStyle/>
          <a:p>
            <a:pPr algn="just" fontAlgn="base"/>
            <a:r>
              <a:rPr lang="en-US" b="1" dirty="0" smtClean="0"/>
              <a:t>Reduces the number of data lines</a:t>
            </a:r>
            <a:r>
              <a:rPr lang="en-US" dirty="0" smtClean="0"/>
              <a:t>: MUX allows multiple signals to share a single communication line, saving space and resources.</a:t>
            </a:r>
          </a:p>
          <a:p>
            <a:pPr algn="just" fontAlgn="base"/>
            <a:r>
              <a:rPr lang="en-US" b="1" dirty="0" smtClean="0"/>
              <a:t>Simpler Design</a:t>
            </a:r>
            <a:r>
              <a:rPr lang="en-US" dirty="0" smtClean="0"/>
              <a:t>: It simplifies the system by reducing the number of data channels needed.</a:t>
            </a:r>
          </a:p>
          <a:p>
            <a:pPr algn="just" fontAlgn="base"/>
            <a:r>
              <a:rPr lang="en-US" b="1" dirty="0" smtClean="0"/>
              <a:t>Efficient Use of Resources</a:t>
            </a:r>
            <a:r>
              <a:rPr lang="en-US" dirty="0" smtClean="0"/>
              <a:t>: MUX optimizes the use of communication channels or buses.</a:t>
            </a:r>
          </a:p>
          <a:p>
            <a:pPr algn="just" fontAlgn="base"/>
            <a:r>
              <a:rPr lang="en-US" b="1" dirty="0" smtClean="0"/>
              <a:t>Flexible Design</a:t>
            </a:r>
            <a:r>
              <a:rPr lang="en-US" dirty="0" smtClean="0"/>
              <a:t>: MUX can be used for different types of data and communication formats.</a:t>
            </a:r>
          </a:p>
          <a:p>
            <a:pPr algn="just" fontAlgn="base"/>
            <a:r>
              <a:rPr lang="en-US" b="1" dirty="0" smtClean="0"/>
              <a:t>Compact Systems</a:t>
            </a:r>
            <a:r>
              <a:rPr lang="en-US" dirty="0" smtClean="0"/>
              <a:t>: It helps make systems smaller and simpler by reducing the number of connections.</a:t>
            </a:r>
          </a:p>
          <a:p>
            <a:pPr algn="just" fontAlgn="base"/>
            <a:r>
              <a:rPr lang="en-US" b="1" dirty="0" smtClean="0"/>
              <a:t>Reduces Errors</a:t>
            </a:r>
            <a:r>
              <a:rPr lang="en-US" dirty="0" smtClean="0"/>
              <a:t>: Fewer data lines mean less chance of interference or noise.</a:t>
            </a:r>
          </a:p>
          <a:p>
            <a:pPr algn="just"/>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642942"/>
          </a:xfrm>
        </p:spPr>
        <p:txBody>
          <a:bodyPr>
            <a:normAutofit fontScale="90000"/>
          </a:bodyPr>
          <a:lstStyle/>
          <a:p>
            <a:r>
              <a:rPr lang="en-US" b="1" dirty="0" smtClean="0"/>
              <a:t>Disadvantages of Multiplexer(MUX)</a:t>
            </a:r>
            <a:br>
              <a:rPr lang="en-US" b="1" dirty="0" smtClean="0"/>
            </a:br>
            <a:endParaRPr lang="en-US" dirty="0"/>
          </a:p>
        </p:txBody>
      </p:sp>
      <p:sp>
        <p:nvSpPr>
          <p:cNvPr id="3" name="Content Placeholder 2"/>
          <p:cNvSpPr>
            <a:spLocks noGrp="1"/>
          </p:cNvSpPr>
          <p:nvPr>
            <p:ph idx="1"/>
          </p:nvPr>
        </p:nvSpPr>
        <p:spPr>
          <a:xfrm>
            <a:off x="357158" y="785794"/>
            <a:ext cx="8501122" cy="5857916"/>
          </a:xfrm>
        </p:spPr>
        <p:txBody>
          <a:bodyPr>
            <a:normAutofit fontScale="92500" lnSpcReduction="10000"/>
          </a:bodyPr>
          <a:lstStyle/>
          <a:p>
            <a:pPr algn="just" fontAlgn="base"/>
            <a:r>
              <a:rPr lang="en-US" b="1" dirty="0" smtClean="0"/>
              <a:t>Complex Control</a:t>
            </a:r>
            <a:r>
              <a:rPr lang="en-US" dirty="0" smtClean="0"/>
              <a:t>: It needs extra circuits to select which input is sent, making the design more complicated.</a:t>
            </a:r>
          </a:p>
          <a:p>
            <a:pPr algn="just" fontAlgn="base"/>
            <a:r>
              <a:rPr lang="en-US" b="1" dirty="0" smtClean="0"/>
              <a:t>Limited Inputs</a:t>
            </a:r>
            <a:r>
              <a:rPr lang="en-US" dirty="0" smtClean="0"/>
              <a:t>: The number of inputs depends on the number of control lines (e.g., 2 control lines allow only 4 inputs).</a:t>
            </a:r>
          </a:p>
          <a:p>
            <a:pPr algn="just" fontAlgn="base"/>
            <a:r>
              <a:rPr lang="en-US" b="1" dirty="0" smtClean="0"/>
              <a:t>Propagation Delay</a:t>
            </a:r>
            <a:r>
              <a:rPr lang="en-US" dirty="0" smtClean="0"/>
              <a:t>: Switching between inputs can introduce delays in high-speed systems.</a:t>
            </a:r>
          </a:p>
          <a:p>
            <a:pPr algn="just" fontAlgn="base"/>
            <a:r>
              <a:rPr lang="en-US" b="1" dirty="0" smtClean="0"/>
              <a:t>Higher Power Use</a:t>
            </a:r>
            <a:r>
              <a:rPr lang="en-US" dirty="0" smtClean="0"/>
              <a:t>: Larger multiplexers with more inputs can consume more power.</a:t>
            </a:r>
          </a:p>
          <a:p>
            <a:pPr algn="just" fontAlgn="base"/>
            <a:r>
              <a:rPr lang="en-US" b="1" dirty="0" smtClean="0"/>
              <a:t>Signal Loss</a:t>
            </a:r>
            <a:r>
              <a:rPr lang="en-US" dirty="0" smtClean="0"/>
              <a:t>: Some signal degradation may occur when combining multiple signals.</a:t>
            </a:r>
          </a:p>
          <a:p>
            <a:pPr algn="just"/>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14"/>
            <a:ext cx="8229600" cy="511156"/>
          </a:xfrm>
        </p:spPr>
        <p:txBody>
          <a:bodyPr>
            <a:noAutofit/>
          </a:bodyPr>
          <a:lstStyle/>
          <a:p>
            <a:r>
              <a:rPr lang="en-US" sz="3200" b="1" dirty="0"/>
              <a:t>Combinational Circuits</a:t>
            </a:r>
            <a:endParaRPr lang="en-US" sz="3200" dirty="0"/>
          </a:p>
        </p:txBody>
      </p:sp>
      <p:sp>
        <p:nvSpPr>
          <p:cNvPr id="3" name="Content Placeholder 2"/>
          <p:cNvSpPr>
            <a:spLocks noGrp="1"/>
          </p:cNvSpPr>
          <p:nvPr>
            <p:ph idx="1"/>
          </p:nvPr>
        </p:nvSpPr>
        <p:spPr>
          <a:xfrm>
            <a:off x="357158" y="500042"/>
            <a:ext cx="8572560" cy="6143668"/>
          </a:xfrm>
        </p:spPr>
        <p:txBody>
          <a:bodyPr>
            <a:noAutofit/>
          </a:bodyPr>
          <a:lstStyle/>
          <a:p>
            <a:pPr algn="just"/>
            <a:r>
              <a:rPr lang="en-US" sz="2400" dirty="0"/>
              <a:t>Combinational circuits are digital logic circuits whose output at any given time depends solely on the current combination of inputs at that same instant. They are memoryless and do not store past inputs or states</a:t>
            </a:r>
            <a:r>
              <a:rPr lang="en-US" sz="2400" dirty="0" smtClean="0"/>
              <a:t>.</a:t>
            </a:r>
          </a:p>
          <a:p>
            <a:pPr algn="just">
              <a:buNone/>
            </a:pPr>
            <a:r>
              <a:rPr lang="en-US" sz="2400" b="1" dirty="0"/>
              <a:t>Key </a:t>
            </a:r>
            <a:r>
              <a:rPr lang="en-US" sz="2400" b="1" dirty="0" smtClean="0"/>
              <a:t> Characteristics</a:t>
            </a:r>
            <a:endParaRPr lang="en-US" sz="2400" b="1" dirty="0"/>
          </a:p>
          <a:p>
            <a:pPr algn="just"/>
            <a:r>
              <a:rPr lang="en-US" sz="2400" b="1" dirty="0"/>
              <a:t>No Memory:</a:t>
            </a:r>
            <a:r>
              <a:rPr lang="en-US" sz="2400" dirty="0"/>
              <a:t> They do not have any internal memory or storage elements.</a:t>
            </a:r>
          </a:p>
          <a:p>
            <a:pPr algn="just"/>
            <a:r>
              <a:rPr lang="en-US" sz="2400" b="1" dirty="0"/>
              <a:t>No Feedback Loop:</a:t>
            </a:r>
            <a:r>
              <a:rPr lang="en-US" sz="2400" dirty="0"/>
              <a:t> There are no feedback paths where the output can influence future inputs.</a:t>
            </a:r>
          </a:p>
          <a:p>
            <a:pPr algn="just"/>
            <a:r>
              <a:rPr lang="en-US" sz="2400" b="1" dirty="0"/>
              <a:t>Time-Independent:</a:t>
            </a:r>
            <a:r>
              <a:rPr lang="en-US" sz="2400" dirty="0"/>
              <a:t> Outputs change immediately in response to input </a:t>
            </a:r>
            <a:r>
              <a:rPr lang="en-US" sz="2400" dirty="0" smtClean="0"/>
              <a:t>changes.</a:t>
            </a:r>
            <a:endParaRPr lang="en-US" sz="2400" dirty="0"/>
          </a:p>
          <a:p>
            <a:pPr algn="just"/>
            <a:r>
              <a:rPr lang="en-US" sz="2400" b="1" dirty="0"/>
              <a:t>Building Blocks:</a:t>
            </a:r>
            <a:r>
              <a:rPr lang="en-US" sz="2400" dirty="0"/>
              <a:t> They are primarily built using basic logic gates (AND, OR, NOT, NAND, NOR, XOR).</a:t>
            </a:r>
          </a:p>
          <a:p>
            <a:pPr algn="just"/>
            <a:r>
              <a:rPr lang="en-US" sz="2400" b="1" dirty="0"/>
              <a:t>Speed:</a:t>
            </a:r>
            <a:r>
              <a:rPr lang="en-US" sz="2400" dirty="0"/>
              <a:t> They are generally faster due to the absence of memory and clock delays</a:t>
            </a:r>
          </a:p>
          <a:p>
            <a:pPr algn="just"/>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142984"/>
            <a:ext cx="8501122" cy="5500726"/>
          </a:xfrm>
        </p:spPr>
        <p:txBody>
          <a:bodyPr>
            <a:normAutofit/>
          </a:bodyPr>
          <a:lstStyle/>
          <a:p>
            <a:pPr algn="just"/>
            <a:r>
              <a:rPr lang="en-US" dirty="0" smtClean="0"/>
              <a:t>Demultiplexer is the opposite of multiplexer. It is also termed as DEMUX. </a:t>
            </a:r>
            <a:endParaRPr lang="en-US" dirty="0" smtClean="0"/>
          </a:p>
          <a:p>
            <a:pPr algn="just"/>
            <a:r>
              <a:rPr lang="en-US" dirty="0" smtClean="0"/>
              <a:t>It </a:t>
            </a:r>
            <a:r>
              <a:rPr lang="en-US" dirty="0" smtClean="0"/>
              <a:t>takes input from one source and also converts the data to transmit towards various sources</a:t>
            </a:r>
            <a:r>
              <a:rPr lang="en-US" dirty="0" smtClean="0"/>
              <a:t>.</a:t>
            </a:r>
          </a:p>
          <a:p>
            <a:pPr algn="just"/>
            <a:r>
              <a:rPr lang="en-US" dirty="0" smtClean="0"/>
              <a:t>The </a:t>
            </a:r>
            <a:r>
              <a:rPr lang="en-US" dirty="0" smtClean="0"/>
              <a:t>demultiplexer has one data input </a:t>
            </a:r>
            <a:r>
              <a:rPr lang="en-US" dirty="0" smtClean="0"/>
              <a:t>line &amp; </a:t>
            </a:r>
            <a:r>
              <a:rPr lang="en-US" dirty="0" smtClean="0"/>
              <a:t>several control lines (also known as select lines</a:t>
            </a:r>
            <a:r>
              <a:rPr lang="en-US" dirty="0" smtClean="0"/>
              <a:t>).</a:t>
            </a:r>
          </a:p>
          <a:p>
            <a:pPr algn="just"/>
            <a:r>
              <a:rPr lang="en-US" dirty="0" smtClean="0"/>
              <a:t> </a:t>
            </a:r>
            <a:r>
              <a:rPr lang="en-US" dirty="0" smtClean="0"/>
              <a:t>These lines determine to which output the input data should be sent. </a:t>
            </a:r>
            <a:endParaRPr lang="en-US" dirty="0" smtClean="0"/>
          </a:p>
          <a:p>
            <a:pPr algn="just"/>
            <a:r>
              <a:rPr lang="en-US" dirty="0" smtClean="0"/>
              <a:t>The </a:t>
            </a:r>
            <a:r>
              <a:rPr lang="en-US" dirty="0" smtClean="0"/>
              <a:t>number of control lines determines the number of output lines.</a:t>
            </a:r>
            <a:endParaRPr lang="en-US" dirty="0"/>
          </a:p>
        </p:txBody>
      </p:sp>
      <p:sp>
        <p:nvSpPr>
          <p:cNvPr id="4" name="Title 3"/>
          <p:cNvSpPr>
            <a:spLocks noGrp="1"/>
          </p:cNvSpPr>
          <p:nvPr>
            <p:ph type="title"/>
          </p:nvPr>
        </p:nvSpPr>
        <p:spPr>
          <a:xfrm>
            <a:off x="457200" y="274638"/>
            <a:ext cx="8229600" cy="654032"/>
          </a:xfrm>
        </p:spPr>
        <p:txBody>
          <a:bodyPr>
            <a:normAutofit fontScale="90000"/>
          </a:bodyPr>
          <a:lstStyle/>
          <a:p>
            <a:pPr fontAlgn="base"/>
            <a:r>
              <a:rPr lang="en-US" b="1" dirty="0" smtClean="0"/>
              <a:t>Demultiplexer (DEMUX)</a:t>
            </a:r>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14290"/>
            <a:ext cx="8229600" cy="900106"/>
          </a:xfrm>
        </p:spPr>
        <p:txBody>
          <a:bodyPr>
            <a:normAutofit fontScale="85000" lnSpcReduction="10000"/>
          </a:bodyPr>
          <a:lstStyle/>
          <a:p>
            <a:pPr algn="just"/>
            <a:r>
              <a:rPr lang="en-US" dirty="0" smtClean="0"/>
              <a:t>Below </a:t>
            </a:r>
            <a:r>
              <a:rPr lang="en-US" dirty="0" smtClean="0"/>
              <a:t>is the block diagram of the Demultiplexer, It will have one Input line and will give 2</a:t>
            </a:r>
            <a:r>
              <a:rPr lang="en-US" baseline="30000" dirty="0" smtClean="0"/>
              <a:t>n</a:t>
            </a:r>
            <a:r>
              <a:rPr lang="en-US" dirty="0" smtClean="0"/>
              <a:t> output lines.</a:t>
            </a:r>
            <a:endParaRPr lang="en-US" dirty="0"/>
          </a:p>
        </p:txBody>
      </p:sp>
      <p:pic>
        <p:nvPicPr>
          <p:cNvPr id="39938" name="Picture 2" descr="Lightbox"/>
          <p:cNvPicPr>
            <a:picLocks noChangeAspect="1" noChangeArrowheads="1"/>
          </p:cNvPicPr>
          <p:nvPr/>
        </p:nvPicPr>
        <p:blipFill>
          <a:blip r:embed="rId2"/>
          <a:srcRect/>
          <a:stretch>
            <a:fillRect/>
          </a:stretch>
        </p:blipFill>
        <p:spPr bwMode="auto">
          <a:xfrm>
            <a:off x="428596" y="1571612"/>
            <a:ext cx="8001056" cy="450059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mux.jp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785818"/>
          </a:xfrm>
        </p:spPr>
        <p:txBody>
          <a:bodyPr>
            <a:normAutofit fontScale="90000"/>
          </a:bodyPr>
          <a:lstStyle/>
          <a:p>
            <a:pPr fontAlgn="base"/>
            <a:r>
              <a:rPr lang="en-US" sz="4000" b="1" dirty="0" smtClean="0"/>
              <a:t>Advantages of </a:t>
            </a:r>
            <a:r>
              <a:rPr lang="en-US" sz="4000" b="1" dirty="0" err="1" smtClean="0"/>
              <a:t>Demultiplexers</a:t>
            </a:r>
            <a:r>
              <a:rPr lang="en-US" sz="4000" b="1" dirty="0" smtClean="0"/>
              <a:t> (DEMUX)</a:t>
            </a:r>
            <a:r>
              <a:rPr lang="en-US" b="1" dirty="0" smtClean="0"/>
              <a:t/>
            </a:r>
            <a:br>
              <a:rPr lang="en-US" b="1"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857232"/>
            <a:ext cx="8229600" cy="5268931"/>
          </a:xfrm>
        </p:spPr>
        <p:txBody>
          <a:bodyPr>
            <a:normAutofit lnSpcReduction="10000"/>
          </a:bodyPr>
          <a:lstStyle/>
          <a:p>
            <a:pPr algn="just" fontAlgn="base"/>
            <a:r>
              <a:rPr lang="en-US" b="1" dirty="0" smtClean="0"/>
              <a:t>Efficient Data Distribution</a:t>
            </a:r>
            <a:r>
              <a:rPr lang="en-US" dirty="0" smtClean="0"/>
              <a:t>: Routes one input signal to multiple outputs effectively.</a:t>
            </a:r>
          </a:p>
          <a:p>
            <a:pPr algn="just" fontAlgn="base"/>
            <a:r>
              <a:rPr lang="en-US" b="1" dirty="0" smtClean="0"/>
              <a:t>Reduced Transmission Complexity</a:t>
            </a:r>
            <a:r>
              <a:rPr lang="en-US" dirty="0" smtClean="0"/>
              <a:t>: Simplifies transmitter design by minimizing input lines.</a:t>
            </a:r>
          </a:p>
          <a:p>
            <a:pPr algn="just" fontAlgn="base"/>
            <a:r>
              <a:rPr lang="en-US" b="1" dirty="0" smtClean="0"/>
              <a:t>High-Speed Data Splitting</a:t>
            </a:r>
            <a:r>
              <a:rPr lang="en-US" dirty="0" smtClean="0"/>
              <a:t>: Ideal for applications requiring rapid data distribution.</a:t>
            </a:r>
          </a:p>
          <a:p>
            <a:pPr algn="just" fontAlgn="base"/>
            <a:r>
              <a:rPr lang="en-US" b="1" dirty="0" smtClean="0"/>
              <a:t>Scalability</a:t>
            </a:r>
            <a:r>
              <a:rPr lang="en-US" dirty="0" smtClean="0"/>
              <a:t>: Can handle more outputs by increasing control lines.</a:t>
            </a:r>
          </a:p>
          <a:p>
            <a:pPr algn="just" fontAlgn="base"/>
            <a:r>
              <a:rPr lang="en-US" b="1" dirty="0" smtClean="0"/>
              <a:t>Versatility</a:t>
            </a:r>
            <a:r>
              <a:rPr lang="en-US" dirty="0" smtClean="0"/>
              <a:t>: Widely used in TV broadcasting, communication networks, and more.</a:t>
            </a:r>
          </a:p>
          <a:p>
            <a:pPr algn="just"/>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sz="3600" b="1" dirty="0" smtClean="0"/>
              <a:t>Disadvantages of </a:t>
            </a:r>
            <a:r>
              <a:rPr lang="en-US" sz="3600" b="1" dirty="0" err="1" smtClean="0"/>
              <a:t>Demultiplexers</a:t>
            </a:r>
            <a:r>
              <a:rPr lang="en-US" sz="3600" b="1" dirty="0" smtClean="0"/>
              <a:t> (DEMUX)</a:t>
            </a:r>
            <a:r>
              <a:rPr lang="en-US" b="1" dirty="0" smtClean="0"/>
              <a:t/>
            </a:r>
            <a:br>
              <a:rPr lang="en-US" b="1" dirty="0" smtClean="0"/>
            </a:br>
            <a:endParaRPr lang="en-US" dirty="0"/>
          </a:p>
        </p:txBody>
      </p:sp>
      <p:sp>
        <p:nvSpPr>
          <p:cNvPr id="3" name="Content Placeholder 2"/>
          <p:cNvSpPr>
            <a:spLocks noGrp="1"/>
          </p:cNvSpPr>
          <p:nvPr>
            <p:ph idx="1"/>
          </p:nvPr>
        </p:nvSpPr>
        <p:spPr>
          <a:xfrm>
            <a:off x="457200" y="714356"/>
            <a:ext cx="8229600" cy="5857916"/>
          </a:xfrm>
        </p:spPr>
        <p:txBody>
          <a:bodyPr>
            <a:normAutofit fontScale="92500" lnSpcReduction="10000"/>
          </a:bodyPr>
          <a:lstStyle/>
          <a:p>
            <a:pPr algn="just" fontAlgn="base"/>
            <a:r>
              <a:rPr lang="en-US" b="1" dirty="0" smtClean="0"/>
              <a:t>Control Complexity</a:t>
            </a:r>
            <a:r>
              <a:rPr lang="en-US" dirty="0" smtClean="0"/>
              <a:t>: Additional circuits are needed for output selection.</a:t>
            </a:r>
          </a:p>
          <a:p>
            <a:pPr algn="just" fontAlgn="base"/>
            <a:r>
              <a:rPr lang="en-US" b="1" dirty="0" smtClean="0"/>
              <a:t>Limited Outputs</a:t>
            </a:r>
            <a:r>
              <a:rPr lang="en-US" dirty="0" smtClean="0"/>
              <a:t>: The number of outputs depends on available control lines.</a:t>
            </a:r>
          </a:p>
          <a:p>
            <a:pPr algn="just" fontAlgn="base"/>
            <a:r>
              <a:rPr lang="en-US" b="1" dirty="0" smtClean="0"/>
              <a:t>Propagation Delay</a:t>
            </a:r>
            <a:r>
              <a:rPr lang="en-US" dirty="0" smtClean="0"/>
              <a:t>: Routing input to outputs may introduce delays in larger systems.</a:t>
            </a:r>
          </a:p>
          <a:p>
            <a:pPr algn="just" fontAlgn="base"/>
            <a:r>
              <a:rPr lang="en-US" b="1" dirty="0" smtClean="0"/>
              <a:t>Signal Degradation</a:t>
            </a:r>
            <a:r>
              <a:rPr lang="en-US" dirty="0" smtClean="0"/>
              <a:t>: Signal strength may reduce when split into multiple outputs.</a:t>
            </a:r>
          </a:p>
          <a:p>
            <a:pPr algn="just" fontAlgn="base"/>
            <a:r>
              <a:rPr lang="en-US" b="1" dirty="0" smtClean="0"/>
              <a:t>Higher Power Consumption</a:t>
            </a:r>
            <a:r>
              <a:rPr lang="en-US" dirty="0" smtClean="0"/>
              <a:t>: Power usage increases with additional outputs.</a:t>
            </a:r>
          </a:p>
          <a:p>
            <a:pPr algn="just" fontAlgn="base"/>
            <a:r>
              <a:rPr lang="en-US" b="1" dirty="0" smtClean="0"/>
              <a:t>Noise Susceptibility</a:t>
            </a:r>
            <a:r>
              <a:rPr lang="en-US" dirty="0" smtClean="0"/>
              <a:t>: Splitting signals can lead to interference</a:t>
            </a:r>
          </a:p>
          <a:p>
            <a:pPr algn="just"/>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00042"/>
            <a:ext cx="8572560" cy="6357958"/>
          </a:xfrm>
        </p:spPr>
        <p:txBody>
          <a:bodyPr>
            <a:normAutofit fontScale="62500" lnSpcReduction="20000"/>
          </a:bodyPr>
          <a:lstStyle/>
          <a:p>
            <a:pPr algn="just" fontAlgn="base"/>
            <a:r>
              <a:rPr lang="en-US" dirty="0" smtClean="0"/>
              <a:t>Multiplexer </a:t>
            </a:r>
            <a:r>
              <a:rPr lang="en-US" dirty="0" smtClean="0"/>
              <a:t>processes the digital information from various sources into a single source</a:t>
            </a:r>
            <a:r>
              <a:rPr lang="en-US" dirty="0" smtClean="0"/>
              <a:t>. Demultiplexer </a:t>
            </a:r>
            <a:r>
              <a:rPr lang="en-US" dirty="0" smtClean="0"/>
              <a:t>receives digital information from a single source and converts it into several </a:t>
            </a:r>
            <a:r>
              <a:rPr lang="en-US" dirty="0" smtClean="0"/>
              <a:t>sources</a:t>
            </a:r>
          </a:p>
          <a:p>
            <a:pPr algn="just" fontAlgn="base"/>
            <a:r>
              <a:rPr lang="en-US" dirty="0" smtClean="0"/>
              <a:t>Multiplexer</a:t>
            </a:r>
            <a:r>
              <a:rPr lang="en-US" dirty="0" smtClean="0"/>
              <a:t> </a:t>
            </a:r>
            <a:r>
              <a:rPr lang="en-US" dirty="0" smtClean="0"/>
              <a:t>is known as Data </a:t>
            </a:r>
            <a:r>
              <a:rPr lang="en-US" dirty="0" smtClean="0"/>
              <a:t>Selector while  </a:t>
            </a:r>
            <a:r>
              <a:rPr lang="en-US" dirty="0" smtClean="0"/>
              <a:t>Demultiplexer</a:t>
            </a:r>
            <a:r>
              <a:rPr lang="en-US" dirty="0" smtClean="0"/>
              <a:t> </a:t>
            </a:r>
            <a:r>
              <a:rPr lang="en-US" dirty="0" smtClean="0"/>
              <a:t>is known as Data </a:t>
            </a:r>
            <a:r>
              <a:rPr lang="en-US" dirty="0" smtClean="0"/>
              <a:t>Distributor </a:t>
            </a:r>
          </a:p>
          <a:p>
            <a:pPr algn="just" fontAlgn="base"/>
            <a:r>
              <a:rPr lang="en-US" dirty="0" smtClean="0"/>
              <a:t>Multiplexer </a:t>
            </a:r>
            <a:r>
              <a:rPr lang="en-US" dirty="0" smtClean="0"/>
              <a:t>is a digital </a:t>
            </a:r>
            <a:r>
              <a:rPr lang="en-US" dirty="0" smtClean="0"/>
              <a:t>switch whereas Demultiplexer </a:t>
            </a:r>
            <a:r>
              <a:rPr lang="en-US" dirty="0" smtClean="0"/>
              <a:t>is a digital </a:t>
            </a:r>
            <a:r>
              <a:rPr lang="en-US" dirty="0" smtClean="0"/>
              <a:t>circuit.</a:t>
            </a:r>
          </a:p>
          <a:p>
            <a:pPr algn="just" fontAlgn="base"/>
            <a:r>
              <a:rPr lang="en-US" dirty="0" smtClean="0"/>
              <a:t>Multiplexer</a:t>
            </a:r>
            <a:r>
              <a:rPr lang="en-US" dirty="0" smtClean="0"/>
              <a:t> </a:t>
            </a:r>
            <a:r>
              <a:rPr lang="en-US" dirty="0" smtClean="0"/>
              <a:t>has 2</a:t>
            </a:r>
            <a:r>
              <a:rPr lang="en-US" baseline="30000" dirty="0" smtClean="0"/>
              <a:t>n</a:t>
            </a:r>
            <a:r>
              <a:rPr lang="en-US" dirty="0" smtClean="0"/>
              <a:t> input data </a:t>
            </a:r>
            <a:r>
              <a:rPr lang="en-US" dirty="0" smtClean="0"/>
              <a:t>lines whereas </a:t>
            </a:r>
            <a:r>
              <a:rPr lang="en-US" dirty="0" smtClean="0"/>
              <a:t>Demultiplexer </a:t>
            </a:r>
            <a:r>
              <a:rPr lang="en-US" dirty="0" smtClean="0"/>
              <a:t>has </a:t>
            </a:r>
            <a:r>
              <a:rPr lang="en-US" dirty="0" smtClean="0"/>
              <a:t>single input </a:t>
            </a:r>
            <a:r>
              <a:rPr lang="en-US" dirty="0" smtClean="0"/>
              <a:t>line.</a:t>
            </a:r>
          </a:p>
          <a:p>
            <a:pPr algn="just" fontAlgn="base"/>
            <a:r>
              <a:rPr lang="en-US" dirty="0" smtClean="0"/>
              <a:t>Multiplexer </a:t>
            </a:r>
            <a:r>
              <a:rPr lang="en-US" dirty="0" smtClean="0"/>
              <a:t>has a single output data </a:t>
            </a:r>
            <a:r>
              <a:rPr lang="en-US" dirty="0" smtClean="0"/>
              <a:t>line whereas </a:t>
            </a:r>
            <a:r>
              <a:rPr lang="en-US" dirty="0" smtClean="0"/>
              <a:t>Demultiplexer </a:t>
            </a:r>
            <a:r>
              <a:rPr lang="en-US" dirty="0" smtClean="0"/>
              <a:t>has </a:t>
            </a:r>
            <a:r>
              <a:rPr lang="en-US" dirty="0" smtClean="0"/>
              <a:t>2</a:t>
            </a:r>
            <a:r>
              <a:rPr lang="en-US" baseline="30000" dirty="0" smtClean="0"/>
              <a:t>n</a:t>
            </a:r>
            <a:r>
              <a:rPr lang="en-US" dirty="0" smtClean="0"/>
              <a:t> output data </a:t>
            </a:r>
            <a:r>
              <a:rPr lang="en-US" dirty="0" smtClean="0"/>
              <a:t>lines.</a:t>
            </a:r>
          </a:p>
          <a:p>
            <a:pPr algn="just" fontAlgn="base"/>
            <a:r>
              <a:rPr lang="en-US" dirty="0" smtClean="0"/>
              <a:t>M</a:t>
            </a:r>
            <a:r>
              <a:rPr lang="en-US" dirty="0" smtClean="0"/>
              <a:t>ultiplexer </a:t>
            </a:r>
            <a:r>
              <a:rPr lang="en-US" dirty="0" smtClean="0"/>
              <a:t>e</a:t>
            </a:r>
            <a:r>
              <a:rPr lang="en-US" dirty="0" smtClean="0"/>
              <a:t>fficiently </a:t>
            </a:r>
            <a:r>
              <a:rPr lang="en-US" dirty="0" smtClean="0"/>
              <a:t>uses bandwidth by combining many signals into a single line for transmission</a:t>
            </a:r>
            <a:r>
              <a:rPr lang="en-US" dirty="0" smtClean="0"/>
              <a:t>. But Demultiplexer divides </a:t>
            </a:r>
            <a:r>
              <a:rPr lang="en-US" dirty="0" smtClean="0"/>
              <a:t>a single signal into several parts, so bandwidth is less efficiently used.</a:t>
            </a:r>
          </a:p>
          <a:p>
            <a:pPr algn="just" fontAlgn="base"/>
            <a:r>
              <a:rPr lang="en-US" dirty="0" smtClean="0"/>
              <a:t>M</a:t>
            </a:r>
            <a:r>
              <a:rPr lang="en-US" dirty="0" smtClean="0"/>
              <a:t>ultiplexer Needs </a:t>
            </a:r>
            <a:r>
              <a:rPr lang="en-US" dirty="0" smtClean="0"/>
              <a:t>control lines to select which input signal to send to the </a:t>
            </a:r>
            <a:r>
              <a:rPr lang="en-US" dirty="0" smtClean="0"/>
              <a:t>output. Whereas </a:t>
            </a:r>
            <a:r>
              <a:rPr lang="en-US" dirty="0" smtClean="0"/>
              <a:t>Demultiplexer </a:t>
            </a:r>
            <a:r>
              <a:rPr lang="en-US" dirty="0" smtClean="0"/>
              <a:t>needs </a:t>
            </a:r>
            <a:r>
              <a:rPr lang="en-US" dirty="0" smtClean="0"/>
              <a:t>control lines to determine which output line should receive the input signal.</a:t>
            </a:r>
          </a:p>
          <a:p>
            <a:pPr algn="just" fontAlgn="base"/>
            <a:r>
              <a:rPr lang="en-US" dirty="0" smtClean="0"/>
              <a:t>M</a:t>
            </a:r>
            <a:r>
              <a:rPr lang="en-US" dirty="0" smtClean="0"/>
              <a:t>ultiplexer </a:t>
            </a:r>
            <a:r>
              <a:rPr lang="en-US" dirty="0" smtClean="0"/>
              <a:t>works on many to one operational </a:t>
            </a:r>
            <a:r>
              <a:rPr lang="en-US" dirty="0" smtClean="0"/>
              <a:t>principle and Demultiplexer works </a:t>
            </a:r>
            <a:r>
              <a:rPr lang="en-US" dirty="0" smtClean="0"/>
              <a:t>on one to many operational principle</a:t>
            </a:r>
            <a:r>
              <a:rPr lang="en-US" dirty="0" smtClean="0"/>
              <a:t>.</a:t>
            </a:r>
          </a:p>
          <a:p>
            <a:pPr algn="just" fontAlgn="base"/>
            <a:r>
              <a:rPr lang="en-US" dirty="0" smtClean="0"/>
              <a:t>Multiplexer may </a:t>
            </a:r>
            <a:r>
              <a:rPr lang="en-US" dirty="0" smtClean="0"/>
              <a:t>consume more power due to the need for control logic and multiple input </a:t>
            </a:r>
            <a:r>
              <a:rPr lang="en-US" dirty="0" smtClean="0"/>
              <a:t>connections. On the other hand </a:t>
            </a:r>
            <a:r>
              <a:rPr lang="en-US" dirty="0" smtClean="0"/>
              <a:t>Demultiplexer t</a:t>
            </a:r>
            <a:r>
              <a:rPr lang="en-US" dirty="0" smtClean="0"/>
              <a:t>ypically </a:t>
            </a:r>
            <a:r>
              <a:rPr lang="en-US" dirty="0" smtClean="0"/>
              <a:t>uses less power, especially when splitting a single signal to multiple destinations.</a:t>
            </a:r>
          </a:p>
          <a:p>
            <a:pPr algn="just"/>
            <a:r>
              <a:rPr lang="en-US" dirty="0" smtClean="0"/>
              <a:t>In time division Multiplexing, multiplexer is used at the transmitter </a:t>
            </a:r>
            <a:r>
              <a:rPr lang="en-US" dirty="0" smtClean="0"/>
              <a:t>end and demultiplexer </a:t>
            </a:r>
            <a:r>
              <a:rPr lang="en-US" dirty="0" smtClean="0"/>
              <a:t>is used at the receiver end.</a:t>
            </a:r>
            <a:endParaRPr lang="en-US" dirty="0"/>
          </a:p>
        </p:txBody>
      </p:sp>
      <p:sp>
        <p:nvSpPr>
          <p:cNvPr id="4" name="TextBox 3"/>
          <p:cNvSpPr txBox="1"/>
          <p:nvPr/>
        </p:nvSpPr>
        <p:spPr>
          <a:xfrm>
            <a:off x="1428728" y="142852"/>
            <a:ext cx="6000792" cy="400110"/>
          </a:xfrm>
          <a:prstGeom prst="rect">
            <a:avLst/>
          </a:prstGeom>
          <a:noFill/>
        </p:spPr>
        <p:txBody>
          <a:bodyPr wrap="square" rtlCol="0">
            <a:spAutoFit/>
          </a:bodyPr>
          <a:lstStyle/>
          <a:p>
            <a:pPr algn="ctr"/>
            <a:r>
              <a:rPr lang="en-US" sz="2000" b="1" dirty="0" smtClean="0">
                <a:solidFill>
                  <a:srgbClr val="C00000"/>
                </a:solidFill>
              </a:rPr>
              <a:t>Difference between Multiplexer and Demultiplexer</a:t>
            </a:r>
            <a:endParaRPr lang="en-US" sz="2000" b="1" dirty="0">
              <a:solidFill>
                <a:srgbClr val="C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728" y="142852"/>
            <a:ext cx="6000792" cy="400110"/>
          </a:xfrm>
          <a:prstGeom prst="rect">
            <a:avLst/>
          </a:prstGeom>
          <a:noFill/>
        </p:spPr>
        <p:txBody>
          <a:bodyPr wrap="square" rtlCol="0">
            <a:spAutoFit/>
          </a:bodyPr>
          <a:lstStyle/>
          <a:p>
            <a:pPr algn="ctr"/>
            <a:r>
              <a:rPr lang="en-US" sz="2000" b="1" dirty="0" smtClean="0">
                <a:solidFill>
                  <a:srgbClr val="C00000"/>
                </a:solidFill>
              </a:rPr>
              <a:t>Difference between Multiplexer and Demultiplexer</a:t>
            </a:r>
            <a:endParaRPr lang="en-US" sz="2000" b="1" dirty="0">
              <a:solidFill>
                <a:srgbClr val="C00000"/>
              </a:solidFill>
            </a:endParaRPr>
          </a:p>
        </p:txBody>
      </p:sp>
      <p:pic>
        <p:nvPicPr>
          <p:cNvPr id="6" name="Picture 5" descr="mux-demux.jpg"/>
          <p:cNvPicPr>
            <a:picLocks noChangeAspect="1"/>
          </p:cNvPicPr>
          <p:nvPr/>
        </p:nvPicPr>
        <p:blipFill>
          <a:blip r:embed="rId2"/>
          <a:stretch>
            <a:fillRect/>
          </a:stretch>
        </p:blipFill>
        <p:spPr>
          <a:xfrm>
            <a:off x="714348" y="571480"/>
            <a:ext cx="7500990" cy="607223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sz="4800" b="1" dirty="0" smtClean="0"/>
              <a:t>Encoders and Decoders in Digital Logic</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582594"/>
          </a:xfrm>
        </p:spPr>
        <p:txBody>
          <a:bodyPr>
            <a:normAutofit fontScale="90000"/>
          </a:bodyPr>
          <a:lstStyle/>
          <a:p>
            <a:r>
              <a:rPr lang="en-US" b="1" dirty="0" smtClean="0"/>
              <a:t>Encoders</a:t>
            </a:r>
            <a:endParaRPr lang="en-US" dirty="0"/>
          </a:p>
        </p:txBody>
      </p:sp>
      <p:sp>
        <p:nvSpPr>
          <p:cNvPr id="3" name="Content Placeholder 2"/>
          <p:cNvSpPr>
            <a:spLocks noGrp="1"/>
          </p:cNvSpPr>
          <p:nvPr>
            <p:ph idx="1"/>
          </p:nvPr>
        </p:nvSpPr>
        <p:spPr>
          <a:xfrm>
            <a:off x="285720" y="857232"/>
            <a:ext cx="8572560" cy="5500726"/>
          </a:xfrm>
        </p:spPr>
        <p:txBody>
          <a:bodyPr>
            <a:normAutofit/>
          </a:bodyPr>
          <a:lstStyle/>
          <a:p>
            <a:pPr algn="just"/>
            <a:r>
              <a:rPr lang="en-US" dirty="0" smtClean="0"/>
              <a:t>An encoder is a combinational circuit that converts binary information in the form of a 2</a:t>
            </a:r>
            <a:r>
              <a:rPr lang="en-US" baseline="30000" dirty="0" smtClean="0"/>
              <a:t>N </a:t>
            </a:r>
            <a:r>
              <a:rPr lang="en-US" dirty="0" smtClean="0"/>
              <a:t>input lines into N output lines, which represent N bit code for the input</a:t>
            </a:r>
            <a:r>
              <a:rPr lang="en-US" dirty="0" smtClean="0"/>
              <a:t>.</a:t>
            </a:r>
          </a:p>
          <a:p>
            <a:pPr algn="just"/>
            <a:r>
              <a:rPr lang="en-US" dirty="0" smtClean="0"/>
              <a:t>For </a:t>
            </a:r>
            <a:r>
              <a:rPr lang="en-US" dirty="0" smtClean="0"/>
              <a:t>simple encoders, it is assumed that only one input line is active at a time. As an example, let’s consider </a:t>
            </a:r>
            <a:r>
              <a:rPr lang="en-US" b="1" dirty="0" smtClean="0"/>
              <a:t>Octal to Binary </a:t>
            </a:r>
            <a:r>
              <a:rPr lang="en-US" dirty="0" smtClean="0"/>
              <a:t>encoder. </a:t>
            </a:r>
            <a:endParaRPr lang="en-US" dirty="0" smtClean="0"/>
          </a:p>
          <a:p>
            <a:pPr algn="just"/>
            <a:r>
              <a:rPr lang="en-US" dirty="0" smtClean="0"/>
              <a:t>As </a:t>
            </a:r>
            <a:r>
              <a:rPr lang="en-US" dirty="0" smtClean="0"/>
              <a:t>shown in the following figure, an octal-to-binary encoder takes 8 input lines and generates 3 output lines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ightbox"/>
          <p:cNvPicPr>
            <a:picLocks noChangeAspect="1" noChangeArrowheads="1"/>
          </p:cNvPicPr>
          <p:nvPr/>
        </p:nvPicPr>
        <p:blipFill>
          <a:blip r:embed="rId2"/>
          <a:srcRect/>
          <a:stretch>
            <a:fillRect/>
          </a:stretch>
        </p:blipFill>
        <p:spPr bwMode="auto">
          <a:xfrm>
            <a:off x="1142976" y="714356"/>
            <a:ext cx="6786610" cy="50006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14"/>
            <a:ext cx="8229600" cy="511156"/>
          </a:xfrm>
        </p:spPr>
        <p:txBody>
          <a:bodyPr>
            <a:noAutofit/>
          </a:bodyPr>
          <a:lstStyle/>
          <a:p>
            <a:r>
              <a:rPr lang="en-US" sz="3200" b="1" dirty="0"/>
              <a:t>Combinational </a:t>
            </a:r>
            <a:r>
              <a:rPr lang="en-US" sz="3200" b="1" dirty="0" smtClean="0"/>
              <a:t>Circuits Cont..</a:t>
            </a:r>
            <a:endParaRPr lang="en-US" sz="3200" dirty="0"/>
          </a:p>
        </p:txBody>
      </p:sp>
      <p:sp>
        <p:nvSpPr>
          <p:cNvPr id="3" name="Content Placeholder 2"/>
          <p:cNvSpPr>
            <a:spLocks noGrp="1"/>
          </p:cNvSpPr>
          <p:nvPr>
            <p:ph idx="1"/>
          </p:nvPr>
        </p:nvSpPr>
        <p:spPr>
          <a:xfrm>
            <a:off x="357158" y="1071546"/>
            <a:ext cx="8572560" cy="5572164"/>
          </a:xfrm>
        </p:spPr>
        <p:txBody>
          <a:bodyPr>
            <a:noAutofit/>
          </a:bodyPr>
          <a:lstStyle/>
          <a:p>
            <a:pPr>
              <a:buNone/>
            </a:pPr>
            <a:r>
              <a:rPr lang="en-US" sz="2400" b="1" dirty="0"/>
              <a:t>Examples and </a:t>
            </a:r>
            <a:r>
              <a:rPr lang="en-US" sz="2400" b="1" dirty="0" smtClean="0"/>
              <a:t>Applications</a:t>
            </a:r>
          </a:p>
          <a:p>
            <a:pPr>
              <a:buNone/>
            </a:pPr>
            <a:endParaRPr lang="en-US" sz="2400" b="1" dirty="0"/>
          </a:p>
          <a:p>
            <a:r>
              <a:rPr lang="en-US" sz="2400" b="1" dirty="0"/>
              <a:t>Adders and </a:t>
            </a:r>
            <a:r>
              <a:rPr lang="en-US" sz="2400" b="1" dirty="0" err="1"/>
              <a:t>Subtractors</a:t>
            </a:r>
            <a:r>
              <a:rPr lang="en-US" sz="2400" b="1" dirty="0"/>
              <a:t>:</a:t>
            </a:r>
            <a:r>
              <a:rPr lang="en-US" sz="2400" dirty="0"/>
              <a:t> Half adders and full adders perform binary arithmetic operations</a:t>
            </a:r>
            <a:r>
              <a:rPr lang="en-US" sz="2400" dirty="0" smtClean="0"/>
              <a:t>.</a:t>
            </a:r>
          </a:p>
          <a:p>
            <a:pPr>
              <a:buNone/>
            </a:pPr>
            <a:endParaRPr lang="en-US" sz="2400" dirty="0"/>
          </a:p>
          <a:p>
            <a:r>
              <a:rPr lang="en-US" sz="2400" b="1" dirty="0"/>
              <a:t>Multiplexers/</a:t>
            </a:r>
            <a:r>
              <a:rPr lang="en-US" sz="2400" b="1" dirty="0" err="1"/>
              <a:t>Demultiplexers</a:t>
            </a:r>
            <a:r>
              <a:rPr lang="en-US" sz="2400" b="1" dirty="0"/>
              <a:t>:</a:t>
            </a:r>
            <a:r>
              <a:rPr lang="en-US" sz="2400" dirty="0"/>
              <a:t> Used for data routing and selection</a:t>
            </a:r>
            <a:r>
              <a:rPr lang="en-US" sz="2400" dirty="0" smtClean="0"/>
              <a:t>.</a:t>
            </a:r>
          </a:p>
          <a:p>
            <a:pPr>
              <a:buNone/>
            </a:pPr>
            <a:endParaRPr lang="en-US" sz="2400" dirty="0"/>
          </a:p>
          <a:p>
            <a:r>
              <a:rPr lang="en-US" sz="2400" b="1" dirty="0"/>
              <a:t>Encoders and Decoders:</a:t>
            </a:r>
            <a:r>
              <a:rPr lang="en-US" sz="2400" dirty="0"/>
              <a:t> Convert data from one format to another.</a:t>
            </a:r>
          </a:p>
          <a:p>
            <a:pPr algn="just"/>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357190"/>
          </a:xfrm>
        </p:spPr>
        <p:txBody>
          <a:bodyPr>
            <a:noAutofit/>
          </a:bodyPr>
          <a:lstStyle/>
          <a:p>
            <a:r>
              <a:rPr lang="en-US" sz="2800" b="1" dirty="0" smtClean="0"/>
              <a:t>Truth Table </a:t>
            </a:r>
            <a:r>
              <a:rPr lang="en-US" sz="2800" b="1" dirty="0" smtClean="0"/>
              <a:t>-Encoder</a:t>
            </a:r>
            <a:endParaRPr lang="en-US" sz="2800" dirty="0"/>
          </a:p>
        </p:txBody>
      </p:sp>
      <p:pic>
        <p:nvPicPr>
          <p:cNvPr id="4" name="Picture 3" descr="encoder-tt.jpg"/>
          <p:cNvPicPr>
            <a:picLocks noChangeAspect="1"/>
          </p:cNvPicPr>
          <p:nvPr/>
        </p:nvPicPr>
        <p:blipFill>
          <a:blip r:embed="rId2"/>
          <a:stretch>
            <a:fillRect/>
          </a:stretch>
        </p:blipFill>
        <p:spPr>
          <a:xfrm>
            <a:off x="1714480" y="642918"/>
            <a:ext cx="6000792" cy="4786346"/>
          </a:xfrm>
          <a:prstGeom prst="rect">
            <a:avLst/>
          </a:prstGeom>
        </p:spPr>
      </p:pic>
      <p:sp>
        <p:nvSpPr>
          <p:cNvPr id="5" name="TextBox 4"/>
          <p:cNvSpPr txBox="1"/>
          <p:nvPr/>
        </p:nvSpPr>
        <p:spPr>
          <a:xfrm>
            <a:off x="1428728" y="5643578"/>
            <a:ext cx="6929486" cy="646331"/>
          </a:xfrm>
          <a:prstGeom prst="rect">
            <a:avLst/>
          </a:prstGeom>
          <a:noFill/>
        </p:spPr>
        <p:txBody>
          <a:bodyPr wrap="square" rtlCol="0">
            <a:spAutoFit/>
          </a:bodyPr>
          <a:lstStyle/>
          <a:p>
            <a:pPr algn="just"/>
            <a:r>
              <a:rPr lang="en-US" dirty="0" smtClean="0"/>
              <a:t>As seen from the truth table, the output is 000 when D0 is active; 001 when D1 is active; 010 when D2 is active and so on.</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357190"/>
          </a:xfrm>
        </p:spPr>
        <p:txBody>
          <a:bodyPr>
            <a:normAutofit fontScale="90000"/>
          </a:bodyPr>
          <a:lstStyle/>
          <a:p>
            <a:r>
              <a:rPr lang="en-US" sz="3600" b="1" dirty="0" smtClean="0"/>
              <a:t>Implementation </a:t>
            </a:r>
            <a:endParaRPr lang="en-US" sz="3600" dirty="0"/>
          </a:p>
        </p:txBody>
      </p:sp>
      <p:sp>
        <p:nvSpPr>
          <p:cNvPr id="3" name="Content Placeholder 2"/>
          <p:cNvSpPr>
            <a:spLocks noGrp="1"/>
          </p:cNvSpPr>
          <p:nvPr>
            <p:ph idx="1"/>
          </p:nvPr>
        </p:nvSpPr>
        <p:spPr>
          <a:xfrm>
            <a:off x="457200" y="714356"/>
            <a:ext cx="8229600" cy="5411807"/>
          </a:xfrm>
        </p:spPr>
        <p:txBody>
          <a:bodyPr/>
          <a:lstStyle/>
          <a:p>
            <a:pPr algn="just" fontAlgn="base"/>
            <a:r>
              <a:rPr lang="en-US" dirty="0" smtClean="0"/>
              <a:t>From the truth table, the output line Z is active when the input octal digit is 1, 3, 5 or 7. Similarly, Y is 1 when input octal digit is 2, 3, 6 or 7 and X is 1 for input octal digits 4, 5, 6 or 7. Hence, the Boolean functions would be:</a:t>
            </a:r>
          </a:p>
          <a:p>
            <a:r>
              <a:rPr lang="en-US" dirty="0" smtClean="0"/>
              <a:t>X = D4 + D5 + D6 + D7</a:t>
            </a:r>
            <a:br>
              <a:rPr lang="en-US" dirty="0" smtClean="0"/>
            </a:br>
            <a:r>
              <a:rPr lang="en-US" dirty="0" smtClean="0"/>
              <a:t>Y = D2 +D3 + D6 + D7</a:t>
            </a:r>
            <a:br>
              <a:rPr lang="en-US" dirty="0" smtClean="0"/>
            </a:br>
            <a:r>
              <a:rPr lang="en-US" dirty="0" smtClean="0"/>
              <a:t>Z = D1 + D3 + D5 + D7</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357190"/>
          </a:xfrm>
        </p:spPr>
        <p:txBody>
          <a:bodyPr>
            <a:normAutofit fontScale="90000"/>
          </a:bodyPr>
          <a:lstStyle/>
          <a:p>
            <a:r>
              <a:rPr lang="en-US" sz="3600" b="1" dirty="0" smtClean="0"/>
              <a:t>Implementation </a:t>
            </a:r>
            <a:r>
              <a:rPr lang="en-US" sz="3600" b="1" dirty="0" smtClean="0"/>
              <a:t> cont..</a:t>
            </a:r>
            <a:endParaRPr lang="en-US" sz="3600" dirty="0"/>
          </a:p>
        </p:txBody>
      </p:sp>
      <p:sp>
        <p:nvSpPr>
          <p:cNvPr id="3" name="Content Placeholder 2"/>
          <p:cNvSpPr>
            <a:spLocks noGrp="1"/>
          </p:cNvSpPr>
          <p:nvPr>
            <p:ph idx="1"/>
          </p:nvPr>
        </p:nvSpPr>
        <p:spPr>
          <a:xfrm>
            <a:off x="457200" y="714357"/>
            <a:ext cx="8229600" cy="928693"/>
          </a:xfrm>
        </p:spPr>
        <p:txBody>
          <a:bodyPr>
            <a:normAutofit fontScale="92500" lnSpcReduction="10000"/>
          </a:bodyPr>
          <a:lstStyle/>
          <a:p>
            <a:pPr algn="just" fontAlgn="base"/>
            <a:r>
              <a:rPr lang="en-US" dirty="0" smtClean="0"/>
              <a:t>Hence, the encoder can be </a:t>
            </a:r>
            <a:r>
              <a:rPr lang="en-US" dirty="0" err="1" smtClean="0"/>
              <a:t>realised</a:t>
            </a:r>
            <a:r>
              <a:rPr lang="en-US" dirty="0" smtClean="0"/>
              <a:t> with OR gates as follows:</a:t>
            </a:r>
            <a:endParaRPr lang="en-US" dirty="0"/>
          </a:p>
        </p:txBody>
      </p:sp>
      <p:pic>
        <p:nvPicPr>
          <p:cNvPr id="4" name="Picture 3" descr="encoder-impl.jpg"/>
          <p:cNvPicPr>
            <a:picLocks noChangeAspect="1"/>
          </p:cNvPicPr>
          <p:nvPr/>
        </p:nvPicPr>
        <p:blipFill>
          <a:blip r:embed="rId2"/>
          <a:stretch>
            <a:fillRect/>
          </a:stretch>
        </p:blipFill>
        <p:spPr>
          <a:xfrm>
            <a:off x="1928794" y="1857364"/>
            <a:ext cx="5143536" cy="2357454"/>
          </a:xfrm>
          <a:prstGeom prst="rect">
            <a:avLst/>
          </a:prstGeom>
        </p:spPr>
      </p:pic>
      <p:sp>
        <p:nvSpPr>
          <p:cNvPr id="5" name="Rectangle 4"/>
          <p:cNvSpPr/>
          <p:nvPr/>
        </p:nvSpPr>
        <p:spPr>
          <a:xfrm>
            <a:off x="785786" y="4572008"/>
            <a:ext cx="7643866" cy="1200329"/>
          </a:xfrm>
          <a:prstGeom prst="rect">
            <a:avLst/>
          </a:prstGeom>
        </p:spPr>
        <p:txBody>
          <a:bodyPr wrap="square">
            <a:spAutoFit/>
          </a:bodyPr>
          <a:lstStyle/>
          <a:p>
            <a:r>
              <a:rPr lang="en-US" dirty="0" smtClean="0"/>
              <a:t>One limitation of this encoder is that only one input can be active at any given time. If more than one inputs are active, then the output is undefined. For example, if D6 and D3 are both active, then, our output would be 111 which is the output for D7. To overcome this, we use Priority Encoders.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r>
              <a:rPr lang="en-US" b="1" dirty="0" smtClean="0"/>
              <a:t>Decoders</a:t>
            </a:r>
            <a:endParaRPr lang="en-US" dirty="0"/>
          </a:p>
        </p:txBody>
      </p:sp>
      <p:sp>
        <p:nvSpPr>
          <p:cNvPr id="3" name="Content Placeholder 2"/>
          <p:cNvSpPr>
            <a:spLocks noGrp="1"/>
          </p:cNvSpPr>
          <p:nvPr>
            <p:ph idx="1"/>
          </p:nvPr>
        </p:nvSpPr>
        <p:spPr>
          <a:xfrm>
            <a:off x="457200" y="857233"/>
            <a:ext cx="8229600" cy="1571635"/>
          </a:xfrm>
        </p:spPr>
        <p:txBody>
          <a:bodyPr>
            <a:normAutofit fontScale="92500" lnSpcReduction="20000"/>
          </a:bodyPr>
          <a:lstStyle/>
          <a:p>
            <a:pPr algn="just" fontAlgn="base"/>
            <a:r>
              <a:rPr lang="en-US" dirty="0" smtClean="0"/>
              <a:t>A decoder does the opposite job of an encoder. It is a combinational circuit that converts n lines of input into </a:t>
            </a:r>
            <a:r>
              <a:rPr lang="en-US" dirty="0" smtClean="0"/>
              <a:t>2</a:t>
            </a:r>
            <a:r>
              <a:rPr lang="en-US" baseline="30000" dirty="0" smtClean="0"/>
              <a:t>n</a:t>
            </a:r>
            <a:r>
              <a:rPr lang="en-US" dirty="0" smtClean="0"/>
              <a:t> </a:t>
            </a:r>
            <a:r>
              <a:rPr lang="en-US" dirty="0" smtClean="0"/>
              <a:t>lines of output. Let’s take an example of 3-to-8 line decoder.</a:t>
            </a:r>
            <a:endParaRPr lang="en-US" baseline="30000" dirty="0" smtClean="0"/>
          </a:p>
          <a:p>
            <a:pPr algn="just" fontAlgn="base"/>
            <a:endParaRPr lang="en-US" dirty="0" smtClean="0"/>
          </a:p>
          <a:p>
            <a:pPr algn="just"/>
            <a:endParaRPr lang="en-US" dirty="0"/>
          </a:p>
        </p:txBody>
      </p:sp>
      <p:pic>
        <p:nvPicPr>
          <p:cNvPr id="4" name="Picture 3" descr="decoder-tt.jpg"/>
          <p:cNvPicPr>
            <a:picLocks noChangeAspect="1"/>
          </p:cNvPicPr>
          <p:nvPr/>
        </p:nvPicPr>
        <p:blipFill>
          <a:blip r:embed="rId2"/>
          <a:stretch>
            <a:fillRect/>
          </a:stretch>
        </p:blipFill>
        <p:spPr>
          <a:xfrm>
            <a:off x="2176462" y="2357430"/>
            <a:ext cx="4791075" cy="428628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Lightbox"/>
          <p:cNvPicPr>
            <a:picLocks noChangeAspect="1" noChangeArrowheads="1"/>
          </p:cNvPicPr>
          <p:nvPr/>
        </p:nvPicPr>
        <p:blipFill>
          <a:blip r:embed="rId2"/>
          <a:srcRect/>
          <a:stretch>
            <a:fillRect/>
          </a:stretch>
        </p:blipFill>
        <p:spPr bwMode="auto">
          <a:xfrm>
            <a:off x="1857356" y="428604"/>
            <a:ext cx="4857784" cy="60007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14"/>
            <a:ext cx="8229600" cy="511156"/>
          </a:xfrm>
        </p:spPr>
        <p:txBody>
          <a:bodyPr>
            <a:noAutofit/>
          </a:bodyPr>
          <a:lstStyle/>
          <a:p>
            <a:r>
              <a:rPr lang="en-US" sz="3200" b="1" dirty="0"/>
              <a:t>Sequential </a:t>
            </a:r>
            <a:r>
              <a:rPr lang="en-US" sz="3200" b="1" dirty="0" smtClean="0"/>
              <a:t>Circuits</a:t>
            </a:r>
            <a:endParaRPr lang="en-US" sz="3200" dirty="0"/>
          </a:p>
        </p:txBody>
      </p:sp>
      <p:sp>
        <p:nvSpPr>
          <p:cNvPr id="3" name="Content Placeholder 2"/>
          <p:cNvSpPr>
            <a:spLocks noGrp="1"/>
          </p:cNvSpPr>
          <p:nvPr>
            <p:ph idx="1"/>
          </p:nvPr>
        </p:nvSpPr>
        <p:spPr>
          <a:xfrm>
            <a:off x="357158" y="714356"/>
            <a:ext cx="8572560" cy="5929354"/>
          </a:xfrm>
        </p:spPr>
        <p:txBody>
          <a:bodyPr>
            <a:noAutofit/>
          </a:bodyPr>
          <a:lstStyle/>
          <a:p>
            <a:pPr algn="just"/>
            <a:r>
              <a:rPr lang="en-US" sz="2000" b="1" dirty="0">
                <a:solidFill>
                  <a:srgbClr val="C00000"/>
                </a:solidFill>
              </a:rPr>
              <a:t>Sequential circuits </a:t>
            </a:r>
            <a:r>
              <a:rPr lang="en-US" sz="2000" dirty="0"/>
              <a:t>are more complex digital logic circuits whose output depends not only on the current inputs but also on the previous sequence of inputs (i.e., their past state). They incorporate memory elements to store information about their history</a:t>
            </a:r>
            <a:r>
              <a:rPr lang="en-US" sz="2000" dirty="0" smtClean="0"/>
              <a:t>.</a:t>
            </a:r>
          </a:p>
          <a:p>
            <a:pPr algn="just">
              <a:buNone/>
            </a:pPr>
            <a:r>
              <a:rPr lang="en-US" sz="2000" b="1" dirty="0"/>
              <a:t>Key Characteristics</a:t>
            </a:r>
          </a:p>
          <a:p>
            <a:pPr algn="just"/>
            <a:r>
              <a:rPr lang="en-US" sz="2000" b="1" dirty="0"/>
              <a:t>Memory:</a:t>
            </a:r>
            <a:r>
              <a:rPr lang="en-US" sz="2000" dirty="0"/>
              <a:t> They use memory elements, such as </a:t>
            </a:r>
            <a:r>
              <a:rPr lang="en-US" sz="2000" dirty="0" smtClean="0"/>
              <a:t>flip-flops </a:t>
            </a:r>
            <a:r>
              <a:rPr lang="en-US" sz="2000" dirty="0"/>
              <a:t>to store past output data.</a:t>
            </a:r>
          </a:p>
          <a:p>
            <a:pPr algn="just"/>
            <a:r>
              <a:rPr lang="en-US" sz="2000" b="1" dirty="0"/>
              <a:t>Feedback Loop:</a:t>
            </a:r>
            <a:r>
              <a:rPr lang="en-US" sz="2000" dirty="0"/>
              <a:t> They typically include a feedback path from the output back to the input, allowing the past output to affect the current state.</a:t>
            </a:r>
          </a:p>
          <a:p>
            <a:pPr algn="just"/>
            <a:r>
              <a:rPr lang="en-US" sz="2000" b="1" dirty="0"/>
              <a:t>Time-Dependent/Clocked:</a:t>
            </a:r>
            <a:r>
              <a:rPr lang="en-US" sz="2000" dirty="0"/>
              <a:t> Most sequential circuits use a common clock signal for synchronization, controlling when the internal state and outputs update.</a:t>
            </a:r>
          </a:p>
          <a:p>
            <a:pPr algn="just"/>
            <a:r>
              <a:rPr lang="en-US" sz="2000" b="1" dirty="0"/>
              <a:t>Building Blocks:</a:t>
            </a:r>
            <a:r>
              <a:rPr lang="en-US" sz="2000" dirty="0"/>
              <a:t> They are a combination of logic gates and memory elements.</a:t>
            </a:r>
          </a:p>
          <a:p>
            <a:pPr algn="just"/>
            <a:r>
              <a:rPr lang="en-US" sz="2000" b="1" dirty="0"/>
              <a:t>Complexity:</a:t>
            </a:r>
            <a:r>
              <a:rPr lang="en-US" sz="2000" dirty="0"/>
              <a:t> They are generally more complex to design due to the need for timing and synchronization management</a:t>
            </a:r>
          </a:p>
          <a:p>
            <a:pPr algn="just"/>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14"/>
            <a:ext cx="8229600" cy="511156"/>
          </a:xfrm>
        </p:spPr>
        <p:txBody>
          <a:bodyPr>
            <a:noAutofit/>
          </a:bodyPr>
          <a:lstStyle/>
          <a:p>
            <a:r>
              <a:rPr lang="en-US" sz="3200" b="1" dirty="0"/>
              <a:t>Sequential </a:t>
            </a:r>
            <a:r>
              <a:rPr lang="en-US" sz="3200" b="1" dirty="0" smtClean="0"/>
              <a:t>Circuits Cont..</a:t>
            </a:r>
            <a:endParaRPr lang="en-US" sz="3200" dirty="0"/>
          </a:p>
        </p:txBody>
      </p:sp>
      <p:sp>
        <p:nvSpPr>
          <p:cNvPr id="3" name="Content Placeholder 2"/>
          <p:cNvSpPr>
            <a:spLocks noGrp="1"/>
          </p:cNvSpPr>
          <p:nvPr>
            <p:ph idx="1"/>
          </p:nvPr>
        </p:nvSpPr>
        <p:spPr>
          <a:xfrm>
            <a:off x="357158" y="857232"/>
            <a:ext cx="8572560" cy="5500726"/>
          </a:xfrm>
        </p:spPr>
        <p:txBody>
          <a:bodyPr>
            <a:noAutofit/>
          </a:bodyPr>
          <a:lstStyle/>
          <a:p>
            <a:pPr algn="just">
              <a:buNone/>
            </a:pPr>
            <a:r>
              <a:rPr lang="en-US" sz="2400" b="1" dirty="0"/>
              <a:t>Examples and </a:t>
            </a:r>
            <a:r>
              <a:rPr lang="en-US" sz="2400" b="1" dirty="0" smtClean="0"/>
              <a:t>Applications</a:t>
            </a:r>
          </a:p>
          <a:p>
            <a:pPr algn="just">
              <a:buNone/>
            </a:pPr>
            <a:endParaRPr lang="en-US" sz="2400" b="1" dirty="0"/>
          </a:p>
          <a:p>
            <a:pPr algn="just"/>
            <a:r>
              <a:rPr lang="en-US" sz="2400" b="1" dirty="0"/>
              <a:t>Flip-flops </a:t>
            </a:r>
            <a:r>
              <a:rPr lang="en-US" sz="2400" b="1" dirty="0" smtClean="0"/>
              <a:t>:</a:t>
            </a:r>
            <a:r>
              <a:rPr lang="en-US" sz="2400" dirty="0"/>
              <a:t> The fundamental memory elements for storing a single bit of data</a:t>
            </a:r>
            <a:r>
              <a:rPr lang="en-US" sz="2400" dirty="0" smtClean="0"/>
              <a:t>.</a:t>
            </a:r>
          </a:p>
          <a:p>
            <a:pPr algn="just">
              <a:buNone/>
            </a:pPr>
            <a:endParaRPr lang="en-US" sz="2400" dirty="0"/>
          </a:p>
          <a:p>
            <a:pPr algn="just"/>
            <a:r>
              <a:rPr lang="en-US" sz="2400" b="1" dirty="0"/>
              <a:t>Counters:</a:t>
            </a:r>
            <a:r>
              <a:rPr lang="en-US" sz="2400" dirty="0"/>
              <a:t> Keep track of clock pulses and cycle through a sequence of binary states</a:t>
            </a:r>
            <a:r>
              <a:rPr lang="en-US" sz="2400" dirty="0" smtClean="0"/>
              <a:t>.</a:t>
            </a:r>
          </a:p>
          <a:p>
            <a:pPr algn="just"/>
            <a:endParaRPr lang="en-US" sz="2400" dirty="0"/>
          </a:p>
          <a:p>
            <a:pPr algn="just"/>
            <a:r>
              <a:rPr lang="en-US" sz="2400" b="1" dirty="0"/>
              <a:t>Registers and Shift Registers:</a:t>
            </a:r>
            <a:r>
              <a:rPr lang="en-US" sz="2400" dirty="0"/>
              <a:t> Used for storing and shifting data (e.g., in a computer's CPU</a:t>
            </a:r>
            <a:r>
              <a:rPr lang="en-US" sz="2400" dirty="0" smtClean="0"/>
              <a:t>).</a:t>
            </a:r>
          </a:p>
          <a:p>
            <a:pPr algn="just">
              <a:buNone/>
            </a:pPr>
            <a:endParaRPr lang="en-US" sz="2400" dirty="0"/>
          </a:p>
          <a:p>
            <a:pPr algn="just"/>
            <a:r>
              <a:rPr lang="en-US" sz="2400" b="1" dirty="0"/>
              <a:t>Memory Units:</a:t>
            </a:r>
            <a:r>
              <a:rPr lang="en-US" sz="2400" dirty="0"/>
              <a:t> Essential for building computer memory (RAM, ROM).</a:t>
            </a:r>
          </a:p>
          <a:p>
            <a:pPr algn="just"/>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785818"/>
          </a:xfrm>
        </p:spPr>
        <p:txBody>
          <a:bodyPr>
            <a:normAutofit fontScale="90000"/>
          </a:bodyPr>
          <a:lstStyle/>
          <a:p>
            <a:r>
              <a:rPr lang="en-US" sz="4000" b="1" dirty="0"/>
              <a:t>Summary of Differences</a:t>
            </a:r>
            <a:r>
              <a:rPr lang="en-US" b="1" dirty="0"/>
              <a:t/>
            </a:r>
            <a:br>
              <a:rPr lang="en-US" b="1" dirty="0"/>
            </a:br>
            <a:r>
              <a:rPr lang="en-US" dirty="0" smtClean="0"/>
              <a:t/>
            </a:r>
            <a:br>
              <a:rPr lang="en-US" dirty="0" smtClean="0"/>
            </a:br>
            <a:endParaRPr lang="en-US" dirty="0"/>
          </a:p>
        </p:txBody>
      </p:sp>
      <p:pic>
        <p:nvPicPr>
          <p:cNvPr id="4" name="Content Placeholder 3" descr="diff-sequential-combinational.jpg"/>
          <p:cNvPicPr>
            <a:picLocks noGrp="1" noChangeAspect="1"/>
          </p:cNvPicPr>
          <p:nvPr>
            <p:ph idx="1"/>
          </p:nvPr>
        </p:nvPicPr>
        <p:blipFill>
          <a:blip r:embed="rId2"/>
          <a:stretch>
            <a:fillRect/>
          </a:stretch>
        </p:blipFill>
        <p:spPr>
          <a:xfrm>
            <a:off x="428596" y="714356"/>
            <a:ext cx="8715403" cy="578647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428628"/>
          </a:xfrm>
        </p:spPr>
        <p:txBody>
          <a:bodyPr>
            <a:normAutofit fontScale="90000"/>
          </a:bodyPr>
          <a:lstStyle/>
          <a:p>
            <a:r>
              <a:rPr lang="en-US" dirty="0" smtClean="0"/>
              <a:t>Adders</a:t>
            </a:r>
            <a:endParaRPr lang="en-US" dirty="0"/>
          </a:p>
        </p:txBody>
      </p:sp>
      <p:sp>
        <p:nvSpPr>
          <p:cNvPr id="3" name="Content Placeholder 2"/>
          <p:cNvSpPr>
            <a:spLocks noGrp="1"/>
          </p:cNvSpPr>
          <p:nvPr>
            <p:ph idx="1"/>
          </p:nvPr>
        </p:nvSpPr>
        <p:spPr>
          <a:xfrm>
            <a:off x="457200" y="857232"/>
            <a:ext cx="8229600" cy="5268931"/>
          </a:xfrm>
        </p:spPr>
        <p:txBody>
          <a:bodyPr/>
          <a:lstStyle/>
          <a:p>
            <a:pPr algn="just"/>
            <a:r>
              <a:rPr lang="en-US" dirty="0" smtClean="0"/>
              <a:t>An </a:t>
            </a:r>
            <a:r>
              <a:rPr lang="en-US" b="1" dirty="0"/>
              <a:t>adder</a:t>
            </a:r>
            <a:r>
              <a:rPr lang="en-US" dirty="0"/>
              <a:t> is a fundamental digital circuit in electronics that </a:t>
            </a:r>
            <a:r>
              <a:rPr lang="en-US" dirty="0" smtClean="0"/>
              <a:t>performs the arithmetic operation of </a:t>
            </a:r>
            <a:r>
              <a:rPr lang="en-US" b="1" dirty="0" smtClean="0"/>
              <a:t>addition</a:t>
            </a:r>
            <a:r>
              <a:rPr lang="en-US" dirty="0" smtClean="0"/>
              <a:t> on binary numbers.</a:t>
            </a:r>
          </a:p>
          <a:p>
            <a:pPr algn="just"/>
            <a:r>
              <a:rPr lang="en-US" dirty="0" smtClean="0"/>
              <a:t> </a:t>
            </a:r>
            <a:r>
              <a:rPr lang="en-US" dirty="0"/>
              <a:t>It uses logic gates and is a core component in computer architecture, specifically within Arithmetic Logic Units (ALUs) and other processors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71504"/>
          </a:xfrm>
        </p:spPr>
        <p:txBody>
          <a:bodyPr>
            <a:noAutofit/>
          </a:bodyPr>
          <a:lstStyle/>
          <a:p>
            <a:r>
              <a:rPr lang="en-US" sz="3200" b="1" dirty="0"/>
              <a:t>Types of adders</a:t>
            </a:r>
            <a:endParaRPr lang="en-US" sz="3200" dirty="0"/>
          </a:p>
        </p:txBody>
      </p:sp>
      <p:sp>
        <p:nvSpPr>
          <p:cNvPr id="3" name="Content Placeholder 2"/>
          <p:cNvSpPr>
            <a:spLocks noGrp="1"/>
          </p:cNvSpPr>
          <p:nvPr>
            <p:ph idx="1"/>
          </p:nvPr>
        </p:nvSpPr>
        <p:spPr>
          <a:xfrm>
            <a:off x="285720" y="857232"/>
            <a:ext cx="8572560" cy="5786478"/>
          </a:xfrm>
        </p:spPr>
        <p:txBody>
          <a:bodyPr>
            <a:normAutofit fontScale="85000" lnSpcReduction="20000"/>
          </a:bodyPr>
          <a:lstStyle/>
          <a:p>
            <a:pPr algn="just"/>
            <a:r>
              <a:rPr lang="en-US" b="1" dirty="0" smtClean="0"/>
              <a:t>Half Adder:</a:t>
            </a:r>
            <a:r>
              <a:rPr lang="en-US" dirty="0" smtClean="0"/>
              <a:t> Adds two single binary digits (A and B) and produces two outputs: a Sum and a Carry-out.</a:t>
            </a:r>
          </a:p>
          <a:p>
            <a:pPr lvl="1" algn="just"/>
            <a:r>
              <a:rPr lang="en-US" b="1" dirty="0" smtClean="0"/>
              <a:t>Example:</a:t>
            </a:r>
            <a:r>
              <a:rPr lang="en-US" dirty="0" smtClean="0"/>
              <a:t> For the input 1+1 the sum is 0 and  carry-out is 1</a:t>
            </a:r>
          </a:p>
          <a:p>
            <a:pPr lvl="1" algn="just">
              <a:buNone/>
            </a:pPr>
            <a:r>
              <a:rPr lang="en-US" dirty="0" smtClean="0"/>
              <a:t>representing the binary number 10</a:t>
            </a:r>
          </a:p>
          <a:p>
            <a:pPr algn="just"/>
            <a:r>
              <a:rPr lang="en-US" b="1" dirty="0" smtClean="0"/>
              <a:t>Full Adder:</a:t>
            </a:r>
            <a:r>
              <a:rPr lang="en-US" dirty="0" smtClean="0"/>
              <a:t> Adds three bits: two input bits and a carry-in bit from a previous stage. This allows full adders to be cascaded to add multi-bit numbers, with the carry-out of one adder becoming the carry-in of the next.</a:t>
            </a:r>
          </a:p>
          <a:p>
            <a:pPr algn="just"/>
            <a:r>
              <a:rPr lang="en-US" b="1" dirty="0" smtClean="0"/>
              <a:t>Serial Adder:</a:t>
            </a:r>
            <a:r>
              <a:rPr lang="en-US" dirty="0" smtClean="0"/>
              <a:t> Adds numbers bit by bit, often using shift registers, similar to adding by hand. It is a sequential circuit, so it is slower but uses fewer components.</a:t>
            </a:r>
          </a:p>
          <a:p>
            <a:pPr algn="just"/>
            <a:r>
              <a:rPr lang="en-US" b="1" dirty="0"/>
              <a:t>Parallel Adder: </a:t>
            </a:r>
            <a:r>
              <a:rPr lang="en-US" dirty="0" smtClean="0"/>
              <a:t>A larger circuit that connects multiple full adders in parallel to add multi-bit numbers simultaneously, making it faster than a serial adder.</a:t>
            </a:r>
          </a:p>
          <a:p>
            <a:pPr algn="just"/>
            <a:r>
              <a:rPr lang="en-US" dirty="0" smtClean="0"/>
              <a:t> </a:t>
            </a:r>
          </a:p>
          <a:p>
            <a:pPr algn="just"/>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1513</TotalTime>
  <Words>1448</Words>
  <Application>Microsoft Office PowerPoint</Application>
  <PresentationFormat>On-screen Show (4:3)</PresentationFormat>
  <Paragraphs>169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Combinational and Sequential Circuits</vt:lpstr>
      <vt:lpstr>Introduction</vt:lpstr>
      <vt:lpstr>Combinational Circuits</vt:lpstr>
      <vt:lpstr>Combinational Circuits Cont..</vt:lpstr>
      <vt:lpstr>Sequential Circuits</vt:lpstr>
      <vt:lpstr>Sequential Circuits Cont..</vt:lpstr>
      <vt:lpstr>Summary of Differences  </vt:lpstr>
      <vt:lpstr>Adders</vt:lpstr>
      <vt:lpstr>Types of adders</vt:lpstr>
      <vt:lpstr>Slide 10</vt:lpstr>
      <vt:lpstr>Slide 11</vt:lpstr>
      <vt:lpstr>Slide 12</vt:lpstr>
      <vt:lpstr>Slide 13</vt:lpstr>
      <vt:lpstr>Slide 14</vt:lpstr>
      <vt:lpstr>Slide 15</vt:lpstr>
      <vt:lpstr>Serial and Parallel Adder  </vt:lpstr>
      <vt:lpstr>Serial Adder  </vt:lpstr>
      <vt:lpstr>Slide 18</vt:lpstr>
      <vt:lpstr>The function of different elements of the serial adder circuit is as follows −</vt:lpstr>
      <vt:lpstr>Operation of Series Binary Adder </vt:lpstr>
      <vt:lpstr>Parallel Adder  </vt:lpstr>
      <vt:lpstr>Slide 22</vt:lpstr>
      <vt:lpstr>Operation of N-Bit Parallel Adder Circuit </vt:lpstr>
      <vt:lpstr>Multiplexer and Demultiplexer </vt:lpstr>
      <vt:lpstr>Multiplexer  </vt:lpstr>
      <vt:lpstr>Slide 26</vt:lpstr>
      <vt:lpstr>Slide 27</vt:lpstr>
      <vt:lpstr>Advantages of Multiplexer(MUX) </vt:lpstr>
      <vt:lpstr>Disadvantages of Multiplexer(MUX) </vt:lpstr>
      <vt:lpstr>Demultiplexer (DEMUX)</vt:lpstr>
      <vt:lpstr>Slide 31</vt:lpstr>
      <vt:lpstr>Slide 32</vt:lpstr>
      <vt:lpstr>Advantages of Demultiplexers (DEMUX)  </vt:lpstr>
      <vt:lpstr>Disadvantages of Demultiplexers (DEMUX) </vt:lpstr>
      <vt:lpstr>Slide 35</vt:lpstr>
      <vt:lpstr>Slide 36</vt:lpstr>
      <vt:lpstr>Slide 37</vt:lpstr>
      <vt:lpstr>Encoders</vt:lpstr>
      <vt:lpstr>Slide 39</vt:lpstr>
      <vt:lpstr>Truth Table -Encoder</vt:lpstr>
      <vt:lpstr>Implementation </vt:lpstr>
      <vt:lpstr>Implementation  cont..</vt:lpstr>
      <vt:lpstr>Decoders</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Combinational and Sequential Circuits</dc:title>
  <dc:creator>DELL</dc:creator>
  <cp:lastModifiedBy>DELL</cp:lastModifiedBy>
  <cp:revision>57</cp:revision>
  <dcterms:created xsi:type="dcterms:W3CDTF">2025-11-15T09:23:23Z</dcterms:created>
  <dcterms:modified xsi:type="dcterms:W3CDTF">2025-11-18T04:13:25Z</dcterms:modified>
</cp:coreProperties>
</file>