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18"/>
  </p:notesMasterIdLst>
  <p:sldIdLst>
    <p:sldId id="263" r:id="rId3"/>
    <p:sldId id="262" r:id="rId4"/>
    <p:sldId id="282" r:id="rId5"/>
    <p:sldId id="257" r:id="rId6"/>
    <p:sldId id="268" r:id="rId7"/>
    <p:sldId id="269" r:id="rId8"/>
    <p:sldId id="283" r:id="rId9"/>
    <p:sldId id="284" r:id="rId10"/>
    <p:sldId id="285" r:id="rId11"/>
    <p:sldId id="290" r:id="rId12"/>
    <p:sldId id="286" r:id="rId13"/>
    <p:sldId id="287" r:id="rId14"/>
    <p:sldId id="288" r:id="rId15"/>
    <p:sldId id="289" r:id="rId16"/>
    <p:sldId id="27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Welcome" id="{E75E278A-FF0E-49A4-B170-79828D63BBAD}">
          <p14:sldIdLst>
            <p14:sldId id="263"/>
            <p14:sldId id="262"/>
            <p14:sldId id="282"/>
            <p14:sldId id="257"/>
            <p14:sldId id="268"/>
            <p14:sldId id="269"/>
            <p14:sldId id="283"/>
            <p14:sldId id="284"/>
            <p14:sldId id="285"/>
            <p14:sldId id="290"/>
            <p14:sldId id="286"/>
            <p14:sldId id="287"/>
            <p14:sldId id="288"/>
            <p14:sldId id="289"/>
            <p14:sldId id="279"/>
          </p14:sldIdLst>
        </p14:section>
        <p14:section name="Learn More" id="{2CC34DB2-6590-42C0-AD4B-A04C6060184E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027" autoAdjust="0"/>
    <p:restoredTop sz="94280" autoAdjust="0"/>
  </p:normalViewPr>
  <p:slideViewPr>
    <p:cSldViewPr snapToGrid="0">
      <p:cViewPr varScale="1">
        <p:scale>
          <a:sx n="73" d="100"/>
          <a:sy n="73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ext Box 1"/>
          <p:cNvSpPr txBox="1">
            <a:spLocks noChangeArrowheads="1"/>
          </p:cNvSpPr>
          <p:nvPr/>
        </p:nvSpPr>
        <p:spPr bwMode="auto">
          <a:xfrm>
            <a:off x="1159889" y="692681"/>
            <a:ext cx="4539781" cy="341492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950" tIns="44975" rIns="89950" bIns="44975" anchor="ctr"/>
          <a:lstStyle/>
          <a:p>
            <a:endParaRPr lang="en-US"/>
          </a:p>
        </p:txBody>
      </p:sp>
      <p:sp>
        <p:nvSpPr>
          <p:cNvPr id="993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128" y="4343713"/>
            <a:ext cx="5029304" cy="41154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6155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2061006"/>
            <a:ext cx="7886700" cy="2387600"/>
          </a:xfrm>
        </p:spPr>
        <p:txBody>
          <a:bodyPr anchor="b">
            <a:normAutofit/>
          </a:bodyPr>
          <a:lstStyle>
            <a:lvl1pPr algn="l">
              <a:defRPr sz="40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2" y="5110610"/>
            <a:ext cx="5029199" cy="113779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450"/>
              </a:spcBef>
              <a:buNone/>
              <a:defRPr sz="2100">
                <a:solidFill>
                  <a:srgbClr val="D24726"/>
                </a:soli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058150" cy="1228436"/>
          </a:xfrm>
        </p:spPr>
        <p:txBody>
          <a:bodyPr anchor="b">
            <a:normAutofit/>
          </a:bodyPr>
          <a:lstStyle>
            <a:lvl1pPr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=""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571510" y="0"/>
            <a:ext cx="1572491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61564" y="365125"/>
            <a:ext cx="1364673" cy="5811838"/>
          </a:xfrm>
        </p:spPr>
        <p:txBody>
          <a:bodyPr vert="eaVert" anchor="b">
            <a:normAutofit/>
          </a:bodyPr>
          <a:lstStyle>
            <a:lvl1pPr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7571510" y="0"/>
            <a:ext cx="1572491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=""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326" y="0"/>
            <a:ext cx="8062025" cy="1208868"/>
          </a:xfrm>
        </p:spPr>
        <p:txBody>
          <a:bodyPr anchor="b">
            <a:normAutofit/>
          </a:bodyPr>
          <a:lstStyle>
            <a:lvl1pPr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1" y="1825625"/>
            <a:ext cx="3125815" cy="435133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900"/>
              </a:spcAft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  <a:lvl2pPr>
              <a:lnSpc>
                <a:spcPct val="150000"/>
              </a:lnSpc>
              <a:spcAft>
                <a:spcPts val="900"/>
              </a:spcAft>
              <a:defRPr sz="1050">
                <a:solidFill>
                  <a:schemeClr val="bg1">
                    <a:lumMod val="50000"/>
                  </a:schemeClr>
                </a:solidFill>
              </a:defRPr>
            </a:lvl2pPr>
            <a:lvl3pPr>
              <a:lnSpc>
                <a:spcPct val="150000"/>
              </a:lnSpc>
              <a:spcAft>
                <a:spcPts val="900"/>
              </a:spcAft>
              <a:defRPr sz="900">
                <a:solidFill>
                  <a:schemeClr val="bg1">
                    <a:lumMod val="50000"/>
                  </a:schemeClr>
                </a:solidFill>
              </a:defRPr>
            </a:lvl3pPr>
            <a:lvl4pPr>
              <a:lnSpc>
                <a:spcPct val="150000"/>
              </a:lnSpc>
              <a:spcAft>
                <a:spcPts val="900"/>
              </a:spcAft>
              <a:defRPr sz="825">
                <a:solidFill>
                  <a:schemeClr val="bg1">
                    <a:lumMod val="50000"/>
                  </a:schemeClr>
                </a:solidFill>
              </a:defRPr>
            </a:lvl4pPr>
            <a:lvl5pPr>
              <a:lnSpc>
                <a:spcPct val="150000"/>
              </a:lnSpc>
              <a:spcAft>
                <a:spcPts val="900"/>
              </a:spcAft>
              <a:defRPr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=""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242662" y="1709738"/>
            <a:ext cx="490133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1" y="2402239"/>
            <a:ext cx="3381536" cy="2187227"/>
          </a:xfrm>
        </p:spPr>
        <p:txBody>
          <a:bodyPr anchor="ctr">
            <a:noAutofit/>
          </a:bodyPr>
          <a:lstStyle>
            <a:lvl1pPr algn="l">
              <a:defRPr sz="3600">
                <a:solidFill>
                  <a:srgbClr val="D247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2481" y="2402237"/>
            <a:ext cx="3952068" cy="2187226"/>
          </a:xfrm>
        </p:spPr>
        <p:txBody>
          <a:bodyPr anchor="ctr">
            <a:normAutofit/>
          </a:bodyPr>
          <a:lstStyle>
            <a:lvl1pPr marL="0" indent="0">
              <a:lnSpc>
                <a:spcPct val="150000"/>
              </a:lnSpc>
              <a:buNone/>
              <a:defRPr sz="21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4242662" y="1709738"/>
            <a:ext cx="490133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=""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058150" cy="1228436"/>
          </a:xfrm>
        </p:spPr>
        <p:txBody>
          <a:bodyPr anchor="b">
            <a:normAutofit/>
          </a:bodyPr>
          <a:lstStyle>
            <a:lvl1pPr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05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9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825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05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9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825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=""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0"/>
            <a:ext cx="8053388" cy="1228436"/>
          </a:xfrm>
        </p:spPr>
        <p:txBody>
          <a:bodyPr anchor="b">
            <a:normAutofit/>
          </a:bodyPr>
          <a:lstStyle>
            <a:lvl1pPr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1489075"/>
            <a:ext cx="3867150" cy="64135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888" y="2193928"/>
            <a:ext cx="3867150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05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9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825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2249" y="1489075"/>
            <a:ext cx="3868340" cy="64135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249" y="2193928"/>
            <a:ext cx="3868340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05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9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825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=""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058150" cy="1228436"/>
          </a:xfrm>
        </p:spPr>
        <p:txBody>
          <a:bodyPr anchor="b">
            <a:normAutofit/>
          </a:bodyPr>
          <a:lstStyle>
            <a:lvl1pPr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=""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05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9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825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Click to edit Master text styles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Second level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Third level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Fourth level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01850"/>
            <a:ext cx="2949178" cy="375920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01850"/>
            <a:ext cx="2949178" cy="375920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4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419" y="2306176"/>
            <a:ext cx="3125788" cy="3607582"/>
          </a:xfrm>
        </p:spPr>
      </p:pic>
      <p:sp>
        <p:nvSpPr>
          <p:cNvPr id="7" name="TextBox 6"/>
          <p:cNvSpPr txBox="1"/>
          <p:nvPr/>
        </p:nvSpPr>
        <p:spPr>
          <a:xfrm>
            <a:off x="4829577" y="2678806"/>
            <a:ext cx="39409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+mj-lt"/>
              </a:rPr>
              <a:t>Storage</a:t>
            </a:r>
            <a:r>
              <a:rPr lang="en-US" dirty="0">
                <a:latin typeface="+mj-lt"/>
              </a:rPr>
              <a:t> : 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Provides capacity for all the files and information you need( e.g. capacity of the computer’s hard disk)</a:t>
            </a:r>
            <a:br>
              <a:rPr lang="en-US" dirty="0">
                <a:latin typeface="+mj-lt"/>
              </a:rPr>
            </a:br>
            <a:endParaRPr lang="en-US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+mj-lt"/>
              </a:rPr>
              <a:t>Memory</a:t>
            </a:r>
            <a:r>
              <a:rPr lang="en-US" dirty="0">
                <a:latin typeface="+mj-lt"/>
              </a:rPr>
              <a:t> :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Provides your working space ( e.g. the amount of RAM installed in the computer)</a:t>
            </a: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3892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D96C924-370F-94CF-D8AD-08D81D55A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Types of Registers:</a:t>
            </a:r>
          </a:p>
        </p:txBody>
      </p:sp>
      <p:pic>
        <p:nvPicPr>
          <p:cNvPr id="5" name="Picture 4" descr="register-lis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017" y="1267097"/>
            <a:ext cx="7733211" cy="535577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43880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95048C2-EFC5-BBA4-8F87-419856482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Types of Registers:</a:t>
            </a:r>
            <a:br>
              <a:rPr lang="en-IN" dirty="0"/>
            </a:b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3582B55-7F02-2F9C-3435-BB4B10B6182B}"/>
              </a:ext>
            </a:extLst>
          </p:cNvPr>
          <p:cNvSpPr txBox="1"/>
          <p:nvPr/>
        </p:nvSpPr>
        <p:spPr>
          <a:xfrm>
            <a:off x="653083" y="1283461"/>
            <a:ext cx="7666383" cy="3773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IN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1. Data Registers: </a:t>
            </a:r>
            <a:endParaRPr lang="en-IN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Accumulator Register (AC): </a:t>
            </a:r>
            <a:r>
              <a:rPr lang="en-IN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Used for arithmetic and logical operations, holding the results of these operations. </a:t>
            </a:r>
            <a:endParaRPr lang="en-IN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Data Register (DR): </a:t>
            </a:r>
            <a:r>
              <a:rPr lang="en-IN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Holds the data fetched from memory or data to be written to memory. </a:t>
            </a:r>
            <a:endParaRPr lang="en-IN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Temporary Register (TR): </a:t>
            </a:r>
            <a:r>
              <a:rPr lang="en-IN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Used for temporarily storing data during computations or data transfers. </a:t>
            </a:r>
            <a:endParaRPr lang="en-IN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1138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5C5C18F7-02F1-4812-649F-ADD8CB5CA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F3AB6A2-D6A1-52D0-1D46-2C8C37A92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Types of Registers:</a:t>
            </a:r>
            <a:br>
              <a:rPr lang="en-IN" dirty="0"/>
            </a:b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F9893A6-A410-8937-91E5-2ED9C8E31A8A}"/>
              </a:ext>
            </a:extLst>
          </p:cNvPr>
          <p:cNvSpPr txBox="1"/>
          <p:nvPr/>
        </p:nvSpPr>
        <p:spPr>
          <a:xfrm>
            <a:off x="653083" y="2046912"/>
            <a:ext cx="7666383" cy="3588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70830CA1-3533-AC2C-8E32-E61212AD10EF}"/>
              </a:ext>
            </a:extLst>
          </p:cNvPr>
          <p:cNvSpPr txBox="1"/>
          <p:nvPr/>
        </p:nvSpPr>
        <p:spPr>
          <a:xfrm>
            <a:off x="457200" y="1489602"/>
            <a:ext cx="7666382" cy="4197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IN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2. Address Registers: </a:t>
            </a:r>
            <a:endParaRPr lang="en-IN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Memory Address Register (MAR): </a:t>
            </a:r>
            <a:r>
              <a:rPr lang="en-IN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Holds the memory address of the data being accessed (read or written). </a:t>
            </a:r>
            <a:endParaRPr lang="en-IN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Program Counter (PC): </a:t>
            </a:r>
            <a:r>
              <a:rPr lang="en-IN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Contains the address of the next instruction to be fetched from memory, controlling the flow of execution. </a:t>
            </a:r>
            <a:endParaRPr lang="en-IN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Stack Pointer (SP):</a:t>
            </a:r>
            <a:r>
              <a:rPr lang="en-IN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 Points to the top of the stack in memory, used for managing function calls and local variables. </a:t>
            </a:r>
            <a:endParaRPr lang="en-IN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63635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AC3D60C-55F4-B1C0-CD8E-B59CF5849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215377B-E6D0-8913-AB03-9AC514983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Types of Registers:</a:t>
            </a:r>
            <a:br>
              <a:rPr lang="en-IN" dirty="0"/>
            </a:b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191DA1EE-0C9A-CD99-F5B4-E6839B5DCA2B}"/>
              </a:ext>
            </a:extLst>
          </p:cNvPr>
          <p:cNvSpPr txBox="1"/>
          <p:nvPr/>
        </p:nvSpPr>
        <p:spPr>
          <a:xfrm>
            <a:off x="653083" y="2046912"/>
            <a:ext cx="7666383" cy="3588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52010C10-DD77-65C5-4E0B-91ED1FB0ADE1}"/>
              </a:ext>
            </a:extLst>
          </p:cNvPr>
          <p:cNvSpPr txBox="1"/>
          <p:nvPr/>
        </p:nvSpPr>
        <p:spPr>
          <a:xfrm>
            <a:off x="1033670" y="2018721"/>
            <a:ext cx="7285795" cy="28209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IN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3. Control Registers: </a:t>
            </a:r>
            <a:endParaRPr lang="en-IN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Instruction Register (IR): </a:t>
            </a:r>
            <a:r>
              <a:rPr lang="en-IN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Holds the instruction that is currently being executed. </a:t>
            </a:r>
            <a:endParaRPr lang="en-IN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Status Register or Program Status Word (PSW): </a:t>
            </a:r>
            <a:r>
              <a:rPr lang="en-IN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Contains status flags (e.g., carry, zero, overflow) and control bits that reflect the current state of the CPU. </a:t>
            </a:r>
            <a:endParaRPr lang="en-IN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4492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F7DBF69-5948-6C2C-FC29-056E108B0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D058C04-801D-948E-9A54-311D6CFFB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Types of Registers:</a:t>
            </a:r>
            <a:br>
              <a:rPr lang="en-IN" dirty="0"/>
            </a:b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C13573F9-E69A-8AC1-1D76-2BA5A9065667}"/>
              </a:ext>
            </a:extLst>
          </p:cNvPr>
          <p:cNvSpPr txBox="1"/>
          <p:nvPr/>
        </p:nvSpPr>
        <p:spPr>
          <a:xfrm>
            <a:off x="653083" y="2046912"/>
            <a:ext cx="7666383" cy="3588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endParaRPr lang="en-IN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DF1D680-2D4C-0B34-933C-503715607E8A}"/>
              </a:ext>
            </a:extLst>
          </p:cNvPr>
          <p:cNvSpPr txBox="1"/>
          <p:nvPr/>
        </p:nvSpPr>
        <p:spPr>
          <a:xfrm>
            <a:off x="653083" y="1689103"/>
            <a:ext cx="8164790" cy="42937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I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4. Input/Output Registers: </a:t>
            </a:r>
            <a:endParaRPr lang="en-IN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Input Register (INPR): </a:t>
            </a:r>
            <a:r>
              <a:rPr lang="en-I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Receives data from input devices. </a:t>
            </a:r>
            <a:endParaRPr lang="en-IN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Output Register (OUTR): </a:t>
            </a:r>
            <a:r>
              <a:rPr lang="en-I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Sends data to output devices. </a:t>
            </a:r>
            <a:endParaRPr lang="en-IN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R="0" lvl="0" algn="just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IN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I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5. Other Registers: </a:t>
            </a:r>
            <a:endParaRPr lang="en-IN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Memory Buffer Register (MBR)</a:t>
            </a:r>
            <a:r>
              <a:rPr lang="en-I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 or </a:t>
            </a:r>
            <a:r>
              <a:rPr lang="en-IN" sz="20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Memory Data Register (MDR): </a:t>
            </a:r>
            <a:r>
              <a:rPr lang="en-I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Temporarily holds data being transferred to or from memory. </a:t>
            </a:r>
            <a:endParaRPr lang="en-IN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Floating-Point Registers</a:t>
            </a:r>
            <a:r>
              <a:rPr lang="en-I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: Used to store floating-point numbers. </a:t>
            </a:r>
            <a:endParaRPr lang="en-IN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IN" sz="2000" b="1" kern="1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These registers play crucial roles in the CPU's operation, enabling it to fetch, decode, and execute instructions efficiently. </a:t>
            </a:r>
            <a:endParaRPr lang="en-IN" kern="1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05424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Thank you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742952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771" y="1644356"/>
            <a:ext cx="5448915" cy="4454804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Overview</a:t>
            </a:r>
          </a:p>
        </p:txBody>
      </p:sp>
      <p:sp>
        <p:nvSpPr>
          <p:cNvPr id="6" name="Rectangle 5"/>
          <p:cNvSpPr/>
          <p:nvPr/>
        </p:nvSpPr>
        <p:spPr>
          <a:xfrm>
            <a:off x="453326" y="1831199"/>
            <a:ext cx="3595771" cy="333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90000"/>
              </a:lnSpc>
            </a:pPr>
            <a:r>
              <a:rPr lang="sk-SK" b="1" dirty="0">
                <a:latin typeface="+mj-lt"/>
              </a:rPr>
              <a:t> </a:t>
            </a:r>
            <a:r>
              <a:rPr lang="en-US" b="1" dirty="0">
                <a:latin typeface="+mj-lt"/>
              </a:rPr>
              <a:t>P</a:t>
            </a:r>
            <a:r>
              <a:rPr lang="sk-SK" b="1" dirty="0">
                <a:latin typeface="+mj-lt"/>
              </a:rPr>
              <a:t>rimary </a:t>
            </a:r>
            <a:endParaRPr lang="en-US" b="1" dirty="0">
              <a:latin typeface="+mj-lt"/>
            </a:endParaRPr>
          </a:p>
          <a:p>
            <a:pPr marL="609600" indent="-609600">
              <a:lnSpc>
                <a:spcPct val="90000"/>
              </a:lnSpc>
            </a:pPr>
            <a:r>
              <a:rPr lang="en-US" dirty="0">
                <a:latin typeface="+mj-lt"/>
              </a:rPr>
              <a:t>  </a:t>
            </a:r>
            <a:r>
              <a:rPr lang="sk-SK" dirty="0">
                <a:latin typeface="+mj-lt"/>
              </a:rPr>
              <a:t>- storage of intermediate data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sk-SK" dirty="0">
                <a:latin typeface="+mj-lt"/>
              </a:rPr>
              <a:t>  - necessary to run the computer</a:t>
            </a:r>
            <a:r>
              <a:rPr lang="en-US" dirty="0">
                <a:latin typeface="+mj-lt"/>
              </a:rPr>
              <a:t>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+mj-lt"/>
              </a:rPr>
              <a:t>  </a:t>
            </a:r>
            <a:r>
              <a:rPr lang="sk-SK" dirty="0">
                <a:latin typeface="+mj-lt"/>
              </a:rPr>
              <a:t>- RAM, Cache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sk-SK" dirty="0">
              <a:latin typeface="+mj-lt"/>
            </a:endParaRPr>
          </a:p>
          <a:p>
            <a:pPr marL="609600" indent="-609600">
              <a:lnSpc>
                <a:spcPct val="90000"/>
              </a:lnSpc>
            </a:pPr>
            <a:r>
              <a:rPr lang="en-US" b="1" dirty="0">
                <a:latin typeface="+mj-lt"/>
              </a:rPr>
              <a:t> S</a:t>
            </a:r>
            <a:r>
              <a:rPr lang="sk-SK" b="1" dirty="0">
                <a:latin typeface="+mj-lt"/>
              </a:rPr>
              <a:t>econdary </a:t>
            </a:r>
            <a:endParaRPr lang="en-US" b="1" dirty="0">
              <a:latin typeface="+mj-lt"/>
            </a:endParaRPr>
          </a:p>
          <a:p>
            <a:pPr marL="609600" indent="-609600">
              <a:lnSpc>
                <a:spcPct val="90000"/>
              </a:lnSpc>
            </a:pPr>
            <a:r>
              <a:rPr lang="en-US" dirty="0">
                <a:latin typeface="+mj-lt"/>
              </a:rPr>
              <a:t>  </a:t>
            </a:r>
            <a:r>
              <a:rPr lang="sk-SK" dirty="0">
                <a:latin typeface="+mj-lt"/>
              </a:rPr>
              <a:t>- long-term storage of data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latin typeface="+mj-lt"/>
              </a:rPr>
              <a:t>  </a:t>
            </a:r>
            <a:r>
              <a:rPr lang="sk-SK" dirty="0">
                <a:latin typeface="+mj-lt"/>
              </a:rPr>
              <a:t>- HDD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sk-SK" dirty="0">
              <a:latin typeface="+mj-lt"/>
            </a:endParaRPr>
          </a:p>
          <a:p>
            <a:pPr marL="609600" indent="-609600">
              <a:lnSpc>
                <a:spcPct val="90000"/>
              </a:lnSpc>
            </a:pPr>
            <a:r>
              <a:rPr lang="en-US" dirty="0">
                <a:latin typeface="+mj-lt"/>
              </a:rPr>
              <a:t> </a:t>
            </a:r>
            <a:r>
              <a:rPr lang="en-US" b="1" dirty="0">
                <a:latin typeface="+mj-lt"/>
              </a:rPr>
              <a:t>T</a:t>
            </a:r>
            <a:r>
              <a:rPr lang="sk-SK" b="1" dirty="0">
                <a:latin typeface="+mj-lt"/>
              </a:rPr>
              <a:t>ertiary </a:t>
            </a:r>
            <a:endParaRPr lang="en-US" b="1" dirty="0">
              <a:latin typeface="+mj-lt"/>
            </a:endParaRPr>
          </a:p>
          <a:p>
            <a:pPr marL="609600" indent="-609600">
              <a:lnSpc>
                <a:spcPct val="90000"/>
              </a:lnSpc>
            </a:pPr>
            <a:r>
              <a:rPr lang="en-US" dirty="0">
                <a:latin typeface="+mj-lt"/>
              </a:rPr>
              <a:t>  </a:t>
            </a:r>
            <a:r>
              <a:rPr lang="sk-SK" dirty="0">
                <a:latin typeface="+mj-lt"/>
              </a:rPr>
              <a:t>- CD, DVD, memory card...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sk-SK" dirty="0">
              <a:latin typeface="+mj-lt"/>
            </a:endParaRPr>
          </a:p>
          <a:p>
            <a:pPr marL="609600" indent="-609600">
              <a:lnSpc>
                <a:spcPct val="90000"/>
              </a:lnSpc>
            </a:pPr>
            <a:r>
              <a:rPr lang="en-US" b="1" dirty="0">
                <a:latin typeface="+mj-lt"/>
              </a:rPr>
              <a:t> </a:t>
            </a:r>
            <a:endParaRPr lang="sk-SK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9073389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An Example Memory Hierarchy</a:t>
            </a:r>
          </a:p>
        </p:txBody>
      </p:sp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1147763" y="1009650"/>
            <a:ext cx="6242050" cy="5391150"/>
          </a:xfrm>
          <a:prstGeom prst="triangle">
            <a:avLst>
              <a:gd name="adj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3770313" y="1568450"/>
            <a:ext cx="1042987" cy="328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Helvetica" pitchFamily="32" charset="0"/>
              </a:rPr>
              <a:t>registers</a:t>
            </a: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3486150" y="1992313"/>
            <a:ext cx="1552575" cy="563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Helvetica" pitchFamily="32" charset="0"/>
              </a:rPr>
              <a:t>on-chip L1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Helvetica" pitchFamily="32" charset="0"/>
              </a:rPr>
              <a:t>cache (SRAM)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3527425" y="3481388"/>
            <a:ext cx="1512888" cy="563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Helvetica" pitchFamily="32" charset="0"/>
              </a:rPr>
              <a:t>main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Helvetica" pitchFamily="32" charset="0"/>
              </a:rPr>
              <a:t>(DRAM)</a:t>
            </a:r>
          </a:p>
        </p:txBody>
      </p:sp>
      <p:sp>
        <p:nvSpPr>
          <p:cNvPr id="48134" name="Text Box 6"/>
          <p:cNvSpPr txBox="1">
            <a:spLocks noChangeArrowheads="1"/>
          </p:cNvSpPr>
          <p:nvPr/>
        </p:nvSpPr>
        <p:spPr bwMode="auto">
          <a:xfrm>
            <a:off x="2986088" y="4545013"/>
            <a:ext cx="2525712" cy="563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66"/>
                </a:solidFill>
                <a:latin typeface="Helvetica" pitchFamily="32" charset="0"/>
              </a:rPr>
              <a:t>local secondary storage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66"/>
                </a:solidFill>
                <a:latin typeface="Helvetica" pitchFamily="32" charset="0"/>
              </a:rPr>
              <a:t>(local disks)</a:t>
            </a:r>
          </a:p>
        </p:txBody>
      </p:sp>
      <p:sp>
        <p:nvSpPr>
          <p:cNvPr id="48135" name="Line 7"/>
          <p:cNvSpPr>
            <a:spLocks noChangeShapeType="1"/>
          </p:cNvSpPr>
          <p:nvPr/>
        </p:nvSpPr>
        <p:spPr bwMode="auto">
          <a:xfrm>
            <a:off x="3741738" y="1931988"/>
            <a:ext cx="1063625" cy="1587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>
            <a:off x="3346450" y="2570163"/>
            <a:ext cx="1849438" cy="1587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>
            <a:off x="2992438" y="3208338"/>
            <a:ext cx="2552700" cy="1587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>
            <a:off x="304800" y="3873500"/>
            <a:ext cx="1588" cy="2344738"/>
          </a:xfrm>
          <a:prstGeom prst="line">
            <a:avLst/>
          </a:prstGeom>
          <a:noFill/>
          <a:ln w="381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266700" y="3786188"/>
            <a:ext cx="1106488" cy="1736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FF0000"/>
                </a:solidFill>
                <a:latin typeface="Helvetica" pitchFamily="32" charset="0"/>
              </a:rPr>
              <a:t>Larger, 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FF0000"/>
                </a:solidFill>
                <a:latin typeface="Helvetica" pitchFamily="32" charset="0"/>
              </a:rPr>
              <a:t>slower,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FF0000"/>
                </a:solidFill>
                <a:latin typeface="Helvetica" pitchFamily="32" charset="0"/>
              </a:rPr>
              <a:t>and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FF0000"/>
                </a:solidFill>
                <a:latin typeface="Helvetica" pitchFamily="32" charset="0"/>
              </a:rPr>
              <a:t>cheaper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FF0000"/>
                </a:solidFill>
                <a:latin typeface="Helvetica" pitchFamily="32" charset="0"/>
              </a:rPr>
              <a:t>(per byte)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FF0000"/>
                </a:solidFill>
                <a:latin typeface="Helvetica" pitchFamily="32" charset="0"/>
              </a:rPr>
              <a:t>storage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FF0000"/>
                </a:solidFill>
                <a:latin typeface="Helvetica" pitchFamily="32" charset="0"/>
              </a:rPr>
              <a:t>devices</a:t>
            </a:r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>
            <a:off x="2376488" y="4271963"/>
            <a:ext cx="3760787" cy="1587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2025650" y="5645150"/>
            <a:ext cx="4567238" cy="563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66"/>
                </a:solidFill>
                <a:latin typeface="Helvetica" pitchFamily="32" charset="0"/>
              </a:rPr>
              <a:t>remote secondary storage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66"/>
                </a:solidFill>
                <a:latin typeface="Helvetica" pitchFamily="32" charset="0"/>
              </a:rPr>
              <a:t>(tapes, distributed file systems, Web servers)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7050088" y="4910138"/>
            <a:ext cx="2198687" cy="850900"/>
            <a:chOff x="4441" y="3093"/>
            <a:chExt cx="1385" cy="536"/>
          </a:xfrm>
        </p:grpSpPr>
        <p:sp>
          <p:nvSpPr>
            <p:cNvPr id="48143" name="AutoShape 15"/>
            <p:cNvSpPr>
              <a:spLocks/>
            </p:cNvSpPr>
            <p:nvPr/>
          </p:nvSpPr>
          <p:spPr bwMode="auto">
            <a:xfrm>
              <a:off x="4441" y="3093"/>
              <a:ext cx="45" cy="537"/>
            </a:xfrm>
            <a:prstGeom prst="rightBrace">
              <a:avLst>
                <a:gd name="adj1" fmla="val 99444"/>
                <a:gd name="adj2" fmla="val 50000"/>
              </a:avLst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4" name="Text Box 16"/>
            <p:cNvSpPr txBox="1">
              <a:spLocks noChangeArrowheads="1"/>
            </p:cNvSpPr>
            <p:nvPr/>
          </p:nvSpPr>
          <p:spPr bwMode="auto">
            <a:xfrm>
              <a:off x="4527" y="3156"/>
              <a:ext cx="1299" cy="3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FF0000"/>
                  </a:solidFill>
                  <a:latin typeface="Helvetica" pitchFamily="32" charset="0"/>
                </a:rPr>
                <a:t>Local disks hold files retrieved from disks on remote network servers.</a:t>
              </a:r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6542088" y="3822700"/>
            <a:ext cx="2906712" cy="850900"/>
            <a:chOff x="4121" y="2408"/>
            <a:chExt cx="1831" cy="536"/>
          </a:xfrm>
        </p:grpSpPr>
        <p:sp>
          <p:nvSpPr>
            <p:cNvPr id="48146" name="AutoShape 18"/>
            <p:cNvSpPr>
              <a:spLocks/>
            </p:cNvSpPr>
            <p:nvPr/>
          </p:nvSpPr>
          <p:spPr bwMode="auto">
            <a:xfrm>
              <a:off x="4121" y="2408"/>
              <a:ext cx="45" cy="537"/>
            </a:xfrm>
            <a:prstGeom prst="rightBrace">
              <a:avLst>
                <a:gd name="adj1" fmla="val 99444"/>
                <a:gd name="adj2" fmla="val 50000"/>
              </a:avLst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7" name="Text Box 19"/>
            <p:cNvSpPr txBox="1">
              <a:spLocks noChangeArrowheads="1"/>
            </p:cNvSpPr>
            <p:nvPr/>
          </p:nvSpPr>
          <p:spPr bwMode="auto">
            <a:xfrm>
              <a:off x="4209" y="2472"/>
              <a:ext cx="1744" cy="3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FF0000"/>
                  </a:solidFill>
                  <a:latin typeface="Helvetica" pitchFamily="32" charset="0"/>
                </a:rPr>
                <a:t>Main memory holds disk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FF0000"/>
                  </a:solidFill>
                  <a:latin typeface="Helvetica" pitchFamily="32" charset="0"/>
                </a:rPr>
                <a:t>blocks retrieved from local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FF0000"/>
                  </a:solidFill>
                  <a:latin typeface="Helvetica" pitchFamily="32" charset="0"/>
                </a:rPr>
                <a:t>disks.</a:t>
              </a:r>
            </a:p>
          </p:txBody>
        </p:sp>
      </p:grpSp>
      <p:sp>
        <p:nvSpPr>
          <p:cNvPr id="48148" name="Line 20"/>
          <p:cNvSpPr>
            <a:spLocks noChangeShapeType="1"/>
          </p:cNvSpPr>
          <p:nvPr/>
        </p:nvSpPr>
        <p:spPr bwMode="auto">
          <a:xfrm>
            <a:off x="1785938" y="5337175"/>
            <a:ext cx="496570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49" name="Text Box 21"/>
          <p:cNvSpPr txBox="1">
            <a:spLocks noChangeArrowheads="1"/>
          </p:cNvSpPr>
          <p:nvPr/>
        </p:nvSpPr>
        <p:spPr bwMode="auto">
          <a:xfrm>
            <a:off x="3524250" y="2655888"/>
            <a:ext cx="1552575" cy="563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66"/>
                </a:solidFill>
                <a:latin typeface="Helvetica" pitchFamily="32" charset="0"/>
              </a:rPr>
              <a:t>off-chip L2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66"/>
                </a:solidFill>
                <a:latin typeface="Helvetica" pitchFamily="32" charset="0"/>
              </a:rPr>
              <a:t>cache (SRAM)</a:t>
            </a:r>
          </a:p>
        </p:txBody>
      </p: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5411788" y="2243138"/>
            <a:ext cx="3009900" cy="633412"/>
            <a:chOff x="3409" y="1413"/>
            <a:chExt cx="1896" cy="399"/>
          </a:xfrm>
        </p:grpSpPr>
        <p:sp>
          <p:nvSpPr>
            <p:cNvPr id="48151" name="Text Box 23"/>
            <p:cNvSpPr txBox="1">
              <a:spLocks noChangeArrowheads="1"/>
            </p:cNvSpPr>
            <p:nvPr/>
          </p:nvSpPr>
          <p:spPr bwMode="auto">
            <a:xfrm>
              <a:off x="3518" y="1413"/>
              <a:ext cx="1788" cy="3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FF0000"/>
                  </a:solidFill>
                  <a:latin typeface="Helvetica" pitchFamily="32" charset="0"/>
                </a:rPr>
                <a:t>L1 cache holds cache lines retrieved from the L2 cache memory.</a:t>
              </a:r>
            </a:p>
          </p:txBody>
        </p:sp>
        <p:sp>
          <p:nvSpPr>
            <p:cNvPr id="48152" name="AutoShape 24"/>
            <p:cNvSpPr>
              <a:spLocks/>
            </p:cNvSpPr>
            <p:nvPr/>
          </p:nvSpPr>
          <p:spPr bwMode="auto">
            <a:xfrm>
              <a:off x="3409" y="1425"/>
              <a:ext cx="45" cy="388"/>
            </a:xfrm>
            <a:prstGeom prst="rightBrace">
              <a:avLst>
                <a:gd name="adj1" fmla="val 71852"/>
                <a:gd name="adj2" fmla="val 50000"/>
              </a:avLst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8153" name="Text Box 25"/>
          <p:cNvSpPr txBox="1">
            <a:spLocks noChangeArrowheads="1"/>
          </p:cNvSpPr>
          <p:nvPr/>
        </p:nvSpPr>
        <p:spPr bwMode="auto">
          <a:xfrm>
            <a:off x="5221288" y="1622425"/>
            <a:ext cx="2919412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FF0000"/>
                </a:solidFill>
                <a:latin typeface="Helvetica" pitchFamily="32" charset="0"/>
              </a:rPr>
              <a:t>CPU registers hold words retrieved from L1 cache.</a:t>
            </a:r>
          </a:p>
        </p:txBody>
      </p:sp>
      <p:sp>
        <p:nvSpPr>
          <p:cNvPr id="48154" name="AutoShape 26"/>
          <p:cNvSpPr>
            <a:spLocks/>
          </p:cNvSpPr>
          <p:nvPr/>
        </p:nvSpPr>
        <p:spPr bwMode="auto">
          <a:xfrm>
            <a:off x="5030788" y="1576388"/>
            <a:ext cx="76200" cy="615950"/>
          </a:xfrm>
          <a:prstGeom prst="rightBrace">
            <a:avLst>
              <a:gd name="adj1" fmla="val 67361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5830888" y="2901950"/>
            <a:ext cx="2860675" cy="612775"/>
            <a:chOff x="3673" y="1828"/>
            <a:chExt cx="1802" cy="386"/>
          </a:xfrm>
        </p:grpSpPr>
        <p:sp>
          <p:nvSpPr>
            <p:cNvPr id="48156" name="Text Box 28"/>
            <p:cNvSpPr txBox="1">
              <a:spLocks noChangeArrowheads="1"/>
            </p:cNvSpPr>
            <p:nvPr/>
          </p:nvSpPr>
          <p:spPr bwMode="auto">
            <a:xfrm>
              <a:off x="3820" y="1879"/>
              <a:ext cx="1656" cy="28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200" b="1">
                  <a:solidFill>
                    <a:srgbClr val="FF0000"/>
                  </a:solidFill>
                  <a:latin typeface="Helvetica" pitchFamily="32" charset="0"/>
                </a:rPr>
                <a:t>L2 cache holds cache lines retrieved from main memory.</a:t>
              </a:r>
            </a:p>
          </p:txBody>
        </p:sp>
        <p:sp>
          <p:nvSpPr>
            <p:cNvPr id="48157" name="AutoShape 29"/>
            <p:cNvSpPr>
              <a:spLocks/>
            </p:cNvSpPr>
            <p:nvPr/>
          </p:nvSpPr>
          <p:spPr bwMode="auto">
            <a:xfrm>
              <a:off x="3673" y="1828"/>
              <a:ext cx="45" cy="387"/>
            </a:xfrm>
            <a:prstGeom prst="rightBrace">
              <a:avLst>
                <a:gd name="adj1" fmla="val 71667"/>
                <a:gd name="adj2" fmla="val 50000"/>
              </a:avLst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8158" name="Text Box 30"/>
          <p:cNvSpPr txBox="1">
            <a:spLocks noChangeArrowheads="1"/>
          </p:cNvSpPr>
          <p:nvPr/>
        </p:nvSpPr>
        <p:spPr bwMode="auto">
          <a:xfrm>
            <a:off x="3530600" y="1331913"/>
            <a:ext cx="487363" cy="328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482"/>
                </a:solidFill>
                <a:latin typeface="Helvetica" pitchFamily="32" charset="0"/>
              </a:rPr>
              <a:t>L0:</a:t>
            </a:r>
          </a:p>
        </p:txBody>
      </p:sp>
      <p:sp>
        <p:nvSpPr>
          <p:cNvPr id="48159" name="Text Box 31"/>
          <p:cNvSpPr txBox="1">
            <a:spLocks noChangeArrowheads="1"/>
          </p:cNvSpPr>
          <p:nvPr/>
        </p:nvSpPr>
        <p:spPr bwMode="auto">
          <a:xfrm>
            <a:off x="3152775" y="2041525"/>
            <a:ext cx="487363" cy="328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482"/>
                </a:solidFill>
                <a:latin typeface="Helvetica" pitchFamily="32" charset="0"/>
              </a:rPr>
              <a:t>L1:</a:t>
            </a:r>
          </a:p>
        </p:txBody>
      </p:sp>
      <p:sp>
        <p:nvSpPr>
          <p:cNvPr id="48160" name="Text Box 32"/>
          <p:cNvSpPr txBox="1">
            <a:spLocks noChangeArrowheads="1"/>
          </p:cNvSpPr>
          <p:nvPr/>
        </p:nvSpPr>
        <p:spPr bwMode="auto">
          <a:xfrm>
            <a:off x="2714625" y="2738438"/>
            <a:ext cx="485775" cy="328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482"/>
                </a:solidFill>
                <a:latin typeface="Helvetica" pitchFamily="32" charset="0"/>
              </a:rPr>
              <a:t>L2:</a:t>
            </a:r>
          </a:p>
        </p:txBody>
      </p:sp>
      <p:sp>
        <p:nvSpPr>
          <p:cNvPr id="48161" name="Text Box 33"/>
          <p:cNvSpPr txBox="1">
            <a:spLocks noChangeArrowheads="1"/>
          </p:cNvSpPr>
          <p:nvPr/>
        </p:nvSpPr>
        <p:spPr bwMode="auto">
          <a:xfrm>
            <a:off x="2241550" y="3541713"/>
            <a:ext cx="485775" cy="328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482"/>
                </a:solidFill>
                <a:latin typeface="Helvetica" pitchFamily="32" charset="0"/>
              </a:rPr>
              <a:t>L3:</a:t>
            </a:r>
          </a:p>
        </p:txBody>
      </p:sp>
      <p:sp>
        <p:nvSpPr>
          <p:cNvPr id="48162" name="Text Box 34"/>
          <p:cNvSpPr txBox="1">
            <a:spLocks noChangeArrowheads="1"/>
          </p:cNvSpPr>
          <p:nvPr/>
        </p:nvSpPr>
        <p:spPr bwMode="auto">
          <a:xfrm>
            <a:off x="1639888" y="4606925"/>
            <a:ext cx="487362" cy="328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482"/>
                </a:solidFill>
                <a:latin typeface="Helvetica" pitchFamily="32" charset="0"/>
              </a:rPr>
              <a:t>L4:</a:t>
            </a:r>
          </a:p>
        </p:txBody>
      </p:sp>
      <p:sp>
        <p:nvSpPr>
          <p:cNvPr id="48163" name="Text Box 35"/>
          <p:cNvSpPr txBox="1">
            <a:spLocks noChangeArrowheads="1"/>
          </p:cNvSpPr>
          <p:nvPr/>
        </p:nvSpPr>
        <p:spPr bwMode="auto">
          <a:xfrm>
            <a:off x="1000125" y="5703888"/>
            <a:ext cx="485775" cy="328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482"/>
                </a:solidFill>
                <a:latin typeface="Helvetica" pitchFamily="32" charset="0"/>
              </a:rPr>
              <a:t>L5:</a:t>
            </a:r>
          </a:p>
        </p:txBody>
      </p:sp>
      <p:sp>
        <p:nvSpPr>
          <p:cNvPr id="48164" name="Text Box 36"/>
          <p:cNvSpPr txBox="1">
            <a:spLocks noChangeArrowheads="1"/>
          </p:cNvSpPr>
          <p:nvPr/>
        </p:nvSpPr>
        <p:spPr bwMode="auto">
          <a:xfrm>
            <a:off x="273050" y="1298575"/>
            <a:ext cx="1106488" cy="1736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FF0000"/>
                </a:solidFill>
                <a:latin typeface="Helvetica" pitchFamily="32" charset="0"/>
              </a:rPr>
              <a:t>Smaller,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FF0000"/>
                </a:solidFill>
                <a:latin typeface="Helvetica" pitchFamily="32" charset="0"/>
              </a:rPr>
              <a:t>faster,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FF0000"/>
                </a:solidFill>
                <a:latin typeface="Helvetica" pitchFamily="32" charset="0"/>
              </a:rPr>
              <a:t>and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FF0000"/>
                </a:solidFill>
                <a:latin typeface="Helvetica" pitchFamily="32" charset="0"/>
              </a:rPr>
              <a:t>costlier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FF0000"/>
                </a:solidFill>
                <a:latin typeface="Helvetica" pitchFamily="32" charset="0"/>
              </a:rPr>
              <a:t>(per byte)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FF0000"/>
                </a:solidFill>
                <a:latin typeface="Helvetica" pitchFamily="32" charset="0"/>
              </a:rPr>
              <a:t>storage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FF0000"/>
                </a:solidFill>
                <a:latin typeface="Helvetica" pitchFamily="32" charset="0"/>
              </a:rPr>
              <a:t>devices</a:t>
            </a:r>
          </a:p>
        </p:txBody>
      </p:sp>
      <p:sp>
        <p:nvSpPr>
          <p:cNvPr id="48165" name="Line 37"/>
          <p:cNvSpPr>
            <a:spLocks noChangeShapeType="1"/>
          </p:cNvSpPr>
          <p:nvPr/>
        </p:nvSpPr>
        <p:spPr bwMode="auto">
          <a:xfrm flipV="1">
            <a:off x="319088" y="1073150"/>
            <a:ext cx="1587" cy="2157413"/>
          </a:xfrm>
          <a:prstGeom prst="line">
            <a:avLst/>
          </a:prstGeom>
          <a:noFill/>
          <a:ln w="381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Memory</a:t>
            </a: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935" y="2109121"/>
            <a:ext cx="2459236" cy="1871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5744" y="3803425"/>
            <a:ext cx="2080802" cy="20808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3326" y="2510763"/>
            <a:ext cx="537398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+mj-lt"/>
              </a:rPr>
              <a:t>In computing </a:t>
            </a:r>
            <a:r>
              <a:rPr lang="en-US" b="1" dirty="0">
                <a:latin typeface="+mj-lt"/>
              </a:rPr>
              <a:t>memory</a:t>
            </a:r>
            <a:r>
              <a:rPr lang="en-US" dirty="0">
                <a:latin typeface="+mj-lt"/>
              </a:rPr>
              <a:t> refers to the physical devices used to store programs or data on the temporary or permanent basis for use in a computer or other digital electronic device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latin typeface="+mj-lt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latin typeface="+mj-lt"/>
              </a:rPr>
              <a:t>Main memory is divided into two parts :</a:t>
            </a:r>
            <a:br>
              <a:rPr lang="en-US" dirty="0">
                <a:latin typeface="+mj-lt"/>
              </a:rPr>
            </a:br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     - Random Access memory ( RAM ) should be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       better known as Read Write Memory</a:t>
            </a:r>
            <a:br>
              <a:rPr lang="en-US" dirty="0">
                <a:latin typeface="+mj-lt"/>
              </a:rPr>
            </a:br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     - Read Only Memory (ROM)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8676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Cache memory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2764705"/>
            <a:ext cx="432995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</a:rPr>
              <a:t>Faster and expensive than 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</a:rPr>
              <a:t>It improves the computer’s performance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</a:rPr>
              <a:t>Processor can use it to store frequently accessed data and program instructions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</a:rPr>
              <a:t>It is two types :</a:t>
            </a:r>
          </a:p>
          <a:p>
            <a:r>
              <a:rPr lang="en-US" dirty="0">
                <a:latin typeface="+mj-lt"/>
              </a:rPr>
              <a:t>       - L1 : primary cache (inside the 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         processor)</a:t>
            </a:r>
          </a:p>
          <a:p>
            <a:r>
              <a:rPr lang="en-US" dirty="0">
                <a:latin typeface="+mj-lt"/>
              </a:rPr>
              <a:t>       - L2 : secondary cache (in the 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          motherboard or near the   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          microprocessor)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977" y="2014641"/>
            <a:ext cx="4219575" cy="43624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39677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Storage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781" y="2279372"/>
            <a:ext cx="3960766" cy="35250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17444" y="2358884"/>
            <a:ext cx="463163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+mj-lt"/>
              </a:rPr>
              <a:t>Storage – </a:t>
            </a:r>
            <a:r>
              <a:rPr lang="en-US" dirty="0">
                <a:latin typeface="+mj-lt"/>
              </a:rPr>
              <a:t>any devices that are capable of holding information, even when the power is off (non-volatile).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u="sng" dirty="0">
                <a:latin typeface="+mj-lt"/>
              </a:rPr>
              <a:t>Ex</a:t>
            </a:r>
            <a:r>
              <a:rPr lang="en-US" i="1" dirty="0">
                <a:latin typeface="+mj-lt"/>
              </a:rPr>
              <a:t>: </a:t>
            </a:r>
            <a:r>
              <a:rPr lang="en-US" dirty="0">
                <a:latin typeface="+mj-lt"/>
              </a:rPr>
              <a:t>Floppy disk drive, hard disk drive,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USB flash disk,...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+mj-lt"/>
              </a:rPr>
              <a:t>Offline storage</a:t>
            </a:r>
            <a:r>
              <a:rPr lang="en-US" dirty="0">
                <a:latin typeface="+mj-lt"/>
              </a:rPr>
              <a:t> </a:t>
            </a:r>
            <a:r>
              <a:rPr lang="en-US" dirty="0"/>
              <a:t>–</a:t>
            </a:r>
            <a:r>
              <a:rPr lang="en-US" dirty="0">
                <a:latin typeface="+mj-lt"/>
              </a:rPr>
              <a:t> type of storage that can be removed and can be accessed from any computers when connected.</a:t>
            </a:r>
          </a:p>
        </p:txBody>
      </p:sp>
    </p:spTree>
    <p:extLst>
      <p:ext uri="{BB962C8B-B14F-4D97-AF65-F5344CB8AC3E}">
        <p14:creationId xmlns="" xmlns:p14="http://schemas.microsoft.com/office/powerpoint/2010/main" val="3602833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4A486C4-6621-61DE-56D0-AF2DF525B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latin typeface="Arial Black" pitchFamily="34" charset="0"/>
              </a:rPr>
              <a:t>Registers in Computer Architecture:</a:t>
            </a:r>
            <a:br>
              <a:rPr lang="en-IN" b="1" dirty="0">
                <a:latin typeface="Arial Black" pitchFamily="34" charset="0"/>
              </a:rPr>
            </a:br>
            <a:endParaRPr lang="en-IN" b="1" dirty="0">
              <a:latin typeface="Arial Black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0FE18C9-F992-04B6-93AA-4F4020B34782}"/>
              </a:ext>
            </a:extLst>
          </p:cNvPr>
          <p:cNvSpPr txBox="1"/>
          <p:nvPr/>
        </p:nvSpPr>
        <p:spPr>
          <a:xfrm>
            <a:off x="384313" y="1583817"/>
            <a:ext cx="8375374" cy="4129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-45720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N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In computer architecture (CoA), registers are </a:t>
            </a:r>
            <a:r>
              <a:rPr lang="en-IN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small, high-speed storage locations within the CPU used to hold data and instructions that are actively being used by the processor</a:t>
            </a:r>
            <a:r>
              <a:rPr lang="en-IN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. </a:t>
            </a:r>
          </a:p>
          <a:p>
            <a:pPr marL="457200" marR="0" indent="-45720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IN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They are crucial for efficient program execution and data manipulation because they allow the CPU to access data and instructions much faster than it could from main memory (RAM).  </a:t>
            </a:r>
            <a:endParaRPr lang="en-IN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89480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A4053B6-76B2-0B92-DFA2-2E8A0B114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Key Functions:</a:t>
            </a:r>
            <a:br>
              <a:rPr lang="en-IN" dirty="0"/>
            </a:b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4BF15B1A-1157-D8AF-F474-F725EFEA260C}"/>
              </a:ext>
            </a:extLst>
          </p:cNvPr>
          <p:cNvSpPr txBox="1"/>
          <p:nvPr/>
        </p:nvSpPr>
        <p:spPr>
          <a:xfrm>
            <a:off x="542925" y="1423949"/>
            <a:ext cx="8058150" cy="58141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Data Storage:</a:t>
            </a:r>
            <a:endParaRPr lang="en-IN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IN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Registers hold the data that the CPU is currently working with, such as operands for calculations or intermediate results. </a:t>
            </a:r>
            <a:endParaRPr lang="en-IN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Instruction Storage:</a:t>
            </a:r>
            <a:endParaRPr lang="en-IN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IN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They can also hold instructions that the CPU needs to execute, allowing for quick access and processing. </a:t>
            </a:r>
            <a:endParaRPr lang="en-IN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Address Storage:</a:t>
            </a:r>
            <a:endParaRPr lang="en-IN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IN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Registers can store memory addresses, enabling the CPU to locate and retrieve data from specific locations in RAM. </a:t>
            </a:r>
          </a:p>
          <a:p>
            <a:pPr marL="342900" indent="-34290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IN" sz="2000" b="1" kern="100" dirty="0">
                <a:latin typeface="Calibri" panose="020F0502020204030204" pitchFamily="34" charset="0"/>
                <a:cs typeface="Raavi" panose="020B0502040204020203" pitchFamily="34" charset="0"/>
              </a:rPr>
              <a:t>Control Flow: 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en-IN" sz="2000" kern="100" dirty="0">
                <a:latin typeface="Calibri" panose="020F0502020204030204" pitchFamily="34" charset="0"/>
                <a:cs typeface="Raavi" panose="020B0502040204020203" pitchFamily="34" charset="0"/>
              </a:rPr>
              <a:t>Registers like the Program Counter and Stack Pointer control the flow of execution by keeping track of the current instruction and managing function calls and data structures. </a:t>
            </a: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endParaRPr lang="en-IN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47675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AD28C26-6D75-D31B-F479-27696D7B4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Why Registers are Important:</a:t>
            </a:r>
            <a:br>
              <a:rPr lang="en-IN" dirty="0"/>
            </a:br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79AB452-FA3C-70E6-9611-FC6045692EB9}"/>
              </a:ext>
            </a:extLst>
          </p:cNvPr>
          <p:cNvSpPr txBox="1"/>
          <p:nvPr/>
        </p:nvSpPr>
        <p:spPr>
          <a:xfrm>
            <a:off x="987701" y="1745271"/>
            <a:ext cx="6997148" cy="44778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Speed:</a:t>
            </a:r>
            <a:endParaRPr lang="en-IN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IN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Registers are the fastest type of memory in a computer system, providing near-instantaneous access to data and instructions. </a:t>
            </a:r>
            <a:endParaRPr lang="en-IN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Efficiency:</a:t>
            </a:r>
            <a:endParaRPr lang="en-IN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IN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By storing frequently used data and instructions in registers, the CPU can avoid delays associated with accessing slower memory, leading to faster processing speeds. </a:t>
            </a:r>
            <a:endParaRPr lang="en-IN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Program Execution:</a:t>
            </a:r>
            <a:endParaRPr lang="en-IN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  <a:p>
            <a:pPr marL="0" marR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en-IN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Raavi" panose="020B0502040204020203" pitchFamily="34" charset="0"/>
              </a:rPr>
              <a:t>Registers are essential for all stages of program execution, from fetching instructions to performing calculations and storing results. </a:t>
            </a:r>
            <a:endParaRPr lang="en-IN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77787215"/>
      </p:ext>
    </p:extLst>
  </p:cSld>
  <p:clrMapOvr>
    <a:masterClrMapping/>
  </p:clrMapOvr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tion1" id="{7BC4796A-9872-4AA6-868A-E1A52DAE5C9B}" vid="{226865FD-68E7-4897-9C2B-9A00B6BC8CA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A4849AD-65CA-4CDD-87B0-7F56EA6DF7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</Template>
  <TotalTime>26</TotalTime>
  <Words>702</Words>
  <Application>Microsoft Office PowerPoint</Application>
  <PresentationFormat>On-screen Show (4:3)</PresentationFormat>
  <Paragraphs>120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WelcomeDoc</vt:lpstr>
      <vt:lpstr>Slide 1</vt:lpstr>
      <vt:lpstr>Overview</vt:lpstr>
      <vt:lpstr>An Example Memory Hierarchy</vt:lpstr>
      <vt:lpstr>Memory</vt:lpstr>
      <vt:lpstr>Cache memory</vt:lpstr>
      <vt:lpstr>Storage</vt:lpstr>
      <vt:lpstr>Registers in Computer Architecture: </vt:lpstr>
      <vt:lpstr>Key Functions: </vt:lpstr>
      <vt:lpstr>Why Registers are Important: </vt:lpstr>
      <vt:lpstr>Types of Registers:</vt:lpstr>
      <vt:lpstr>Types of Registers: </vt:lpstr>
      <vt:lpstr>Types of Registers: </vt:lpstr>
      <vt:lpstr>Types of Registers: </vt:lpstr>
      <vt:lpstr>Types of Registers: </vt:lpstr>
      <vt:lpstr>Thank you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keywords/>
  <cp:lastModifiedBy>DELL</cp:lastModifiedBy>
  <cp:revision>6</cp:revision>
  <dcterms:created xsi:type="dcterms:W3CDTF">2013-03-24T10:35:28Z</dcterms:created>
  <dcterms:modified xsi:type="dcterms:W3CDTF">2025-08-27T07:58:38Z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</Properties>
</file>