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55B550-F959-409B-BB17-3826918E2BDB}" type="datetimeFigureOut">
              <a:rPr lang="en-US" smtClean="0"/>
              <a:pPr/>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DDDC-7B2B-444E-B8A0-1CF713341F5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55B550-F959-409B-BB17-3826918E2BDB}" type="datetimeFigureOut">
              <a:rPr lang="en-US" smtClean="0"/>
              <a:pPr/>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DDDC-7B2B-444E-B8A0-1CF713341F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55B550-F959-409B-BB17-3826918E2BDB}" type="datetimeFigureOut">
              <a:rPr lang="en-US" smtClean="0"/>
              <a:pPr/>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DDDC-7B2B-444E-B8A0-1CF713341F5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55B550-F959-409B-BB17-3826918E2BDB}" type="datetimeFigureOut">
              <a:rPr lang="en-US" smtClean="0"/>
              <a:pPr/>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DDDC-7B2B-444E-B8A0-1CF713341F5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55B550-F959-409B-BB17-3826918E2BDB}" type="datetimeFigureOut">
              <a:rPr lang="en-US" smtClean="0"/>
              <a:pPr/>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CDDDC-7B2B-444E-B8A0-1CF713341F5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55B550-F959-409B-BB17-3826918E2BDB}" type="datetimeFigureOut">
              <a:rPr lang="en-US" smtClean="0"/>
              <a:pPr/>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3CDDDC-7B2B-444E-B8A0-1CF713341F5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55B550-F959-409B-BB17-3826918E2BDB}" type="datetimeFigureOut">
              <a:rPr lang="en-US" smtClean="0"/>
              <a:pPr/>
              <a:t>9/7/2025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3CDDDC-7B2B-444E-B8A0-1CF713341F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55B550-F959-409B-BB17-3826918E2BDB}" type="datetimeFigureOut">
              <a:rPr lang="en-US" smtClean="0"/>
              <a:pPr/>
              <a:t>9/7/2025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3CDDDC-7B2B-444E-B8A0-1CF713341F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55B550-F959-409B-BB17-3826918E2BDB}" type="datetimeFigureOut">
              <a:rPr lang="en-US" smtClean="0"/>
              <a:pPr/>
              <a:t>9/7/2025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3CDDDC-7B2B-444E-B8A0-1CF713341F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55B550-F959-409B-BB17-3826918E2BDB}" type="datetimeFigureOut">
              <a:rPr lang="en-US" smtClean="0"/>
              <a:pPr/>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3CDDDC-7B2B-444E-B8A0-1CF713341F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55B550-F959-409B-BB17-3826918E2BDB}" type="datetimeFigureOut">
              <a:rPr lang="en-US" smtClean="0"/>
              <a:pPr/>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3CDDDC-7B2B-444E-B8A0-1CF713341F5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55B550-F959-409B-BB17-3826918E2BDB}" type="datetimeFigureOut">
              <a:rPr lang="en-US" smtClean="0"/>
              <a:pPr/>
              <a:t>9/7/2025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3CDDDC-7B2B-444E-B8A0-1CF713341F5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tutorialspoint.com/computer_fundamentals/computer_cpu.htm" TargetMode="External"/><Relationship Id="rId2" Type="http://schemas.openxmlformats.org/officeDocument/2006/relationships/hyperlink" Target="https://www.tutorialspoint.com/computer_fundamentals/computer_ram.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Instruction Set</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rmAutofit fontScale="90000"/>
          </a:bodyPr>
          <a:lstStyle/>
          <a:p>
            <a:r>
              <a:rPr lang="en-US" b="1" dirty="0" smtClean="0">
                <a:solidFill>
                  <a:srgbClr val="C00000"/>
                </a:solidFill>
              </a:rPr>
              <a:t>Instruction Set</a:t>
            </a:r>
            <a:endParaRPr lang="en-US" b="1" dirty="0">
              <a:solidFill>
                <a:srgbClr val="C00000"/>
              </a:solidFill>
            </a:endParaRPr>
          </a:p>
        </p:txBody>
      </p:sp>
      <p:sp>
        <p:nvSpPr>
          <p:cNvPr id="3" name="Content Placeholder 2"/>
          <p:cNvSpPr>
            <a:spLocks noGrp="1"/>
          </p:cNvSpPr>
          <p:nvPr>
            <p:ph idx="1"/>
          </p:nvPr>
        </p:nvSpPr>
        <p:spPr>
          <a:xfrm>
            <a:off x="357158" y="857232"/>
            <a:ext cx="8429684" cy="5786478"/>
          </a:xfrm>
        </p:spPr>
        <p:txBody>
          <a:bodyPr>
            <a:normAutofit/>
          </a:bodyPr>
          <a:lstStyle/>
          <a:p>
            <a:pPr algn="just"/>
            <a:r>
              <a:rPr lang="en-US" dirty="0"/>
              <a:t>In computer architecture, an instruction set, or Instruction Set Architecture (ISA), is </a:t>
            </a:r>
            <a:r>
              <a:rPr lang="en-US" dirty="0" smtClean="0"/>
              <a:t>the complete collection of commands that a central processing unit (CPU) can understand and execute</a:t>
            </a:r>
            <a:r>
              <a:rPr lang="en-US" dirty="0"/>
              <a:t>. </a:t>
            </a:r>
            <a:endParaRPr lang="en-US" dirty="0" smtClean="0"/>
          </a:p>
          <a:p>
            <a:pPr algn="just"/>
            <a:r>
              <a:rPr lang="en-US" dirty="0" smtClean="0"/>
              <a:t>It </a:t>
            </a:r>
            <a:r>
              <a:rPr lang="en-US" dirty="0"/>
              <a:t>serves as the fundamental interface between a </a:t>
            </a:r>
            <a:r>
              <a:rPr lang="en-US" dirty="0" smtClean="0"/>
              <a:t>computer's </a:t>
            </a:r>
            <a:r>
              <a:rPr lang="en-US" dirty="0"/>
              <a:t>hardware and </a:t>
            </a:r>
            <a:r>
              <a:rPr lang="en-US" dirty="0" smtClean="0"/>
              <a:t>software.</a:t>
            </a:r>
          </a:p>
          <a:p>
            <a:pPr algn="just"/>
            <a:r>
              <a:rPr lang="en-US" dirty="0"/>
              <a:t>The code is usually in 1s and 0s, or machine language. It contains instructions or tasks that control the movement of bits and bytes within the processor.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857232"/>
            <a:ext cx="8429684" cy="5786478"/>
          </a:xfrm>
        </p:spPr>
        <p:txBody>
          <a:bodyPr>
            <a:normAutofit/>
          </a:bodyPr>
          <a:lstStyle/>
          <a:p>
            <a:r>
              <a:rPr lang="en-US" b="1" dirty="0">
                <a:solidFill>
                  <a:srgbClr val="C00000"/>
                </a:solidFill>
              </a:rPr>
              <a:t>Example</a:t>
            </a:r>
            <a:r>
              <a:rPr lang="en-US" dirty="0"/>
              <a:t> of some instruction sets ?</a:t>
            </a:r>
          </a:p>
          <a:p>
            <a:r>
              <a:rPr lang="en-US" b="1" dirty="0"/>
              <a:t>ADD</a:t>
            </a:r>
            <a:r>
              <a:rPr lang="en-US" dirty="0"/>
              <a:t> ? Add two numbers together.</a:t>
            </a:r>
          </a:p>
          <a:p>
            <a:r>
              <a:rPr lang="en-US" b="1" dirty="0"/>
              <a:t>JUMP</a:t>
            </a:r>
            <a:r>
              <a:rPr lang="en-US" dirty="0"/>
              <a:t> ? Jump to designated RAM address.</a:t>
            </a:r>
          </a:p>
          <a:p>
            <a:r>
              <a:rPr lang="en-US" b="1" dirty="0"/>
              <a:t>LOAD</a:t>
            </a:r>
            <a:r>
              <a:rPr lang="en-US" dirty="0"/>
              <a:t> ? Load information from </a:t>
            </a:r>
            <a:r>
              <a:rPr lang="en-US" b="1" dirty="0">
                <a:hlinkClick r:id="rId2"/>
              </a:rPr>
              <a:t>RAM</a:t>
            </a:r>
            <a:r>
              <a:rPr lang="en-US" dirty="0"/>
              <a:t> to the </a:t>
            </a:r>
            <a:r>
              <a:rPr lang="en-US" b="1" dirty="0">
                <a:hlinkClick r:id="rId3"/>
              </a:rPr>
              <a:t>CPU</a:t>
            </a:r>
            <a:r>
              <a:rPr lang="en-US" dirty="0"/>
              <a:t>.</a:t>
            </a:r>
          </a:p>
          <a:p>
            <a:pPr algn="just"/>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fontScale="90000"/>
          </a:bodyPr>
          <a:lstStyle/>
          <a:p>
            <a:r>
              <a:rPr lang="en-US" dirty="0"/>
              <a:t>Components of an instruction</a:t>
            </a:r>
          </a:p>
        </p:txBody>
      </p:sp>
      <p:sp>
        <p:nvSpPr>
          <p:cNvPr id="3" name="Content Placeholder 2"/>
          <p:cNvSpPr>
            <a:spLocks noGrp="1"/>
          </p:cNvSpPr>
          <p:nvPr>
            <p:ph idx="1"/>
          </p:nvPr>
        </p:nvSpPr>
        <p:spPr>
          <a:xfrm>
            <a:off x="285720" y="1071546"/>
            <a:ext cx="8401080" cy="5054617"/>
          </a:xfrm>
        </p:spPr>
        <p:txBody>
          <a:bodyPr>
            <a:normAutofit fontScale="92500" lnSpcReduction="10000"/>
          </a:bodyPr>
          <a:lstStyle/>
          <a:p>
            <a:pPr algn="just">
              <a:buNone/>
            </a:pPr>
            <a:r>
              <a:rPr lang="en-US" dirty="0"/>
              <a:t>Each instruction within the set is a statement </a:t>
            </a:r>
            <a:r>
              <a:rPr lang="en-US" dirty="0" smtClean="0"/>
              <a:t>in machine </a:t>
            </a:r>
            <a:r>
              <a:rPr lang="en-US" dirty="0"/>
              <a:t>language, composed of two main parts: </a:t>
            </a:r>
          </a:p>
          <a:p>
            <a:pPr algn="just"/>
            <a:r>
              <a:rPr lang="en-US" dirty="0" err="1">
                <a:solidFill>
                  <a:srgbClr val="C00000"/>
                </a:solidFill>
              </a:rPr>
              <a:t>Opcode</a:t>
            </a:r>
            <a:r>
              <a:rPr lang="en-US" dirty="0">
                <a:solidFill>
                  <a:srgbClr val="C00000"/>
                </a:solidFill>
              </a:rPr>
              <a:t> (Operation Code):</a:t>
            </a:r>
            <a:r>
              <a:rPr lang="en-US" dirty="0"/>
              <a:t> This specifies the action or operation to be performed, such as ADD, MOVE, or JUMP.</a:t>
            </a:r>
          </a:p>
          <a:p>
            <a:pPr algn="just"/>
            <a:r>
              <a:rPr lang="en-US" dirty="0">
                <a:solidFill>
                  <a:srgbClr val="C00000"/>
                </a:solidFill>
              </a:rPr>
              <a:t>Operand(s):</a:t>
            </a:r>
            <a:r>
              <a:rPr lang="en-US" dirty="0"/>
              <a:t> These are the data or memory addresses on which the </a:t>
            </a:r>
            <a:r>
              <a:rPr lang="en-US" dirty="0" err="1"/>
              <a:t>opcode</a:t>
            </a:r>
            <a:r>
              <a:rPr lang="en-US" dirty="0"/>
              <a:t> will operate. For example, in an instruction </a:t>
            </a:r>
            <a:r>
              <a:rPr lang="en-US" dirty="0" smtClean="0"/>
              <a:t>like</a:t>
            </a:r>
          </a:p>
          <a:p>
            <a:pPr algn="just">
              <a:buNone/>
            </a:pPr>
            <a:r>
              <a:rPr lang="en-US" dirty="0" smtClean="0"/>
              <a:t>				ADD </a:t>
            </a:r>
            <a:r>
              <a:rPr lang="en-US" dirty="0"/>
              <a:t>R1, </a:t>
            </a:r>
            <a:r>
              <a:rPr lang="en-US" dirty="0" smtClean="0"/>
              <a:t>R2</a:t>
            </a:r>
          </a:p>
          <a:p>
            <a:pPr algn="just"/>
            <a:r>
              <a:rPr lang="en-US" dirty="0" smtClean="0"/>
              <a:t>ADD</a:t>
            </a:r>
            <a:r>
              <a:rPr lang="en-US" dirty="0"/>
              <a:t> is the </a:t>
            </a:r>
            <a:r>
              <a:rPr lang="en-US" dirty="0" err="1"/>
              <a:t>opcode</a:t>
            </a:r>
            <a:r>
              <a:rPr lang="en-US" dirty="0"/>
              <a:t>, and R1 and R2 are the operands. </a:t>
            </a:r>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a:t>
            </a:r>
            <a:r>
              <a:rPr lang="en-US" dirty="0"/>
              <a:t>of instruction set architectures</a:t>
            </a:r>
          </a:p>
        </p:txBody>
      </p:sp>
      <p:sp>
        <p:nvSpPr>
          <p:cNvPr id="3" name="Content Placeholder 2"/>
          <p:cNvSpPr>
            <a:spLocks noGrp="1"/>
          </p:cNvSpPr>
          <p:nvPr>
            <p:ph idx="1"/>
          </p:nvPr>
        </p:nvSpPr>
        <p:spPr>
          <a:xfrm>
            <a:off x="457200" y="1285860"/>
            <a:ext cx="8229600" cy="4840303"/>
          </a:xfrm>
        </p:spPr>
        <p:txBody>
          <a:bodyPr/>
          <a:lstStyle/>
          <a:p>
            <a:r>
              <a:rPr lang="en-US" dirty="0"/>
              <a:t>Instruction sets are broadly categorized based on their complexity, which influences the CPU's design and performance </a:t>
            </a:r>
            <a:r>
              <a:rPr lang="en-US" dirty="0" smtClean="0"/>
              <a:t>characteristics</a:t>
            </a:r>
          </a:p>
          <a:p>
            <a:pPr marL="514350" indent="-514350">
              <a:buAutoNum type="arabicPeriod"/>
            </a:pPr>
            <a:r>
              <a:rPr lang="en-US" dirty="0" smtClean="0">
                <a:solidFill>
                  <a:srgbClr val="C00000"/>
                </a:solidFill>
              </a:rPr>
              <a:t>Reduced </a:t>
            </a:r>
            <a:r>
              <a:rPr lang="en-US" dirty="0">
                <a:solidFill>
                  <a:srgbClr val="C00000"/>
                </a:solidFill>
              </a:rPr>
              <a:t>Instruction Set Computer (RISC</a:t>
            </a:r>
            <a:r>
              <a:rPr lang="en-US" dirty="0" smtClean="0">
                <a:solidFill>
                  <a:srgbClr val="C00000"/>
                </a:solidFill>
              </a:rPr>
              <a:t>)</a:t>
            </a:r>
          </a:p>
          <a:p>
            <a:pPr marL="514350" indent="-514350">
              <a:buAutoNum type="arabicPeriod"/>
            </a:pPr>
            <a:r>
              <a:rPr lang="en-US" dirty="0">
                <a:solidFill>
                  <a:srgbClr val="C00000"/>
                </a:solidFill>
              </a:rPr>
              <a:t>Complex Instruction Set Computer (CISC)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Reduced Instruction Set Computer (RISC)</a:t>
            </a:r>
          </a:p>
        </p:txBody>
      </p:sp>
      <p:sp>
        <p:nvSpPr>
          <p:cNvPr id="3" name="Content Placeholder 2"/>
          <p:cNvSpPr>
            <a:spLocks noGrp="1"/>
          </p:cNvSpPr>
          <p:nvPr>
            <p:ph idx="1"/>
          </p:nvPr>
        </p:nvSpPr>
        <p:spPr>
          <a:xfrm>
            <a:off x="285720" y="1600200"/>
            <a:ext cx="8401080" cy="4525963"/>
          </a:xfrm>
        </p:spPr>
        <p:txBody>
          <a:bodyPr>
            <a:normAutofit fontScale="85000" lnSpcReduction="10000"/>
          </a:bodyPr>
          <a:lstStyle/>
          <a:p>
            <a:pPr algn="just"/>
            <a:r>
              <a:rPr lang="en-US" dirty="0">
                <a:latin typeface="Times New Roman" pitchFamily="18" charset="0"/>
                <a:cs typeface="Times New Roman" pitchFamily="18" charset="0"/>
              </a:rPr>
              <a:t>A number of computer designers recommended that computers use fewer instructions with simple constructs so that they can be executed much faster within the CPU without having to use memory as often. This type of computer is called a Reduced Instruction Set Computer</a:t>
            </a:r>
            <a:r>
              <a:rPr lang="en-US" dirty="0" smtClean="0">
                <a:latin typeface="Times New Roman" pitchFamily="18" charset="0"/>
                <a:cs typeface="Times New Roman" pitchFamily="18" charset="0"/>
              </a:rPr>
              <a:t>.</a:t>
            </a:r>
          </a:p>
          <a:p>
            <a:pPr algn="just">
              <a:buNone/>
            </a:pP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RISC architecture uses a small, highly optimized set of simple instructions, most of which execute in a single clock cycle. </a:t>
            </a:r>
          </a:p>
          <a:p>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r>
              <a:rPr lang="en-US" dirty="0"/>
              <a:t>Key </a:t>
            </a:r>
            <a:r>
              <a:rPr lang="en-US" dirty="0" smtClean="0"/>
              <a:t>characteristics: RISC</a:t>
            </a:r>
            <a:endParaRPr lang="en-US" dirty="0"/>
          </a:p>
        </p:txBody>
      </p:sp>
      <p:sp>
        <p:nvSpPr>
          <p:cNvPr id="3" name="Content Placeholder 2"/>
          <p:cNvSpPr>
            <a:spLocks noGrp="1"/>
          </p:cNvSpPr>
          <p:nvPr>
            <p:ph idx="1"/>
          </p:nvPr>
        </p:nvSpPr>
        <p:spPr>
          <a:xfrm>
            <a:off x="457200" y="1000108"/>
            <a:ext cx="8229600" cy="5126055"/>
          </a:xfrm>
        </p:spPr>
        <p:txBody>
          <a:bodyPr>
            <a:normAutofit fontScale="92500" lnSpcReduction="10000"/>
          </a:bodyPr>
          <a:lstStyle/>
          <a:p>
            <a:pPr lvl="1"/>
            <a:r>
              <a:rPr lang="en-US" dirty="0" smtClean="0"/>
              <a:t>Fewer </a:t>
            </a:r>
            <a:r>
              <a:rPr lang="en-US" dirty="0"/>
              <a:t>and simpler instructions.</a:t>
            </a:r>
          </a:p>
          <a:p>
            <a:pPr lvl="1"/>
            <a:r>
              <a:rPr lang="en-US" dirty="0"/>
              <a:t>Emphasis on software optimization.</a:t>
            </a:r>
          </a:p>
          <a:p>
            <a:pPr lvl="1"/>
            <a:r>
              <a:rPr lang="en-US" dirty="0"/>
              <a:t>Extensive use of processor registers.</a:t>
            </a:r>
          </a:p>
          <a:p>
            <a:pPr lvl="1"/>
            <a:r>
              <a:rPr lang="en-US" dirty="0"/>
              <a:t>Load/Store architecture, where memory access is restricted to dedicated load and store instructions.</a:t>
            </a:r>
          </a:p>
          <a:p>
            <a:pPr lvl="1"/>
            <a:r>
              <a:rPr lang="en-US" dirty="0"/>
              <a:t>Easier to implement pipelining, a technique that improves instruction throughput.</a:t>
            </a:r>
          </a:p>
          <a:p>
            <a:r>
              <a:rPr lang="en-US" dirty="0"/>
              <a:t>Examples</a:t>
            </a:r>
            <a:r>
              <a:rPr lang="en-US" dirty="0" smtClean="0"/>
              <a:t>:</a:t>
            </a:r>
          </a:p>
          <a:p>
            <a:r>
              <a:rPr lang="en-US" dirty="0"/>
              <a:t> ARM (used in most mobile devices</a:t>
            </a:r>
            <a:r>
              <a:rPr lang="en-US" dirty="0" smtClean="0"/>
              <a:t>) developed by </a:t>
            </a:r>
            <a:r>
              <a:rPr lang="en-US" dirty="0" smtClean="0"/>
              <a:t>Arm </a:t>
            </a:r>
            <a:r>
              <a:rPr lang="en-US" dirty="0" smtClean="0"/>
              <a:t>Holdings</a:t>
            </a:r>
          </a:p>
          <a:p>
            <a:r>
              <a:rPr lang="en-US" dirty="0" smtClean="0"/>
              <a:t> SPARC( </a:t>
            </a:r>
            <a:r>
              <a:rPr lang="en-US" dirty="0" smtClean="0"/>
              <a:t>Scalable Processor Architecture)</a:t>
            </a:r>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29600" cy="846158"/>
          </a:xfrm>
        </p:spPr>
        <p:txBody>
          <a:bodyPr>
            <a:normAutofit fontScale="90000"/>
          </a:bodyPr>
          <a:lstStyle/>
          <a:p>
            <a:r>
              <a:rPr lang="en-US" dirty="0"/>
              <a:t>Complex Instruction Set Computer (CISC)</a:t>
            </a:r>
            <a:br>
              <a:rPr lang="en-US" dirty="0"/>
            </a:br>
            <a:endParaRPr lang="en-US" dirty="0"/>
          </a:p>
        </p:txBody>
      </p:sp>
      <p:sp>
        <p:nvSpPr>
          <p:cNvPr id="3" name="Content Placeholder 2"/>
          <p:cNvSpPr>
            <a:spLocks noGrp="1"/>
          </p:cNvSpPr>
          <p:nvPr>
            <p:ph idx="1"/>
          </p:nvPr>
        </p:nvSpPr>
        <p:spPr>
          <a:xfrm>
            <a:off x="457200" y="1357298"/>
            <a:ext cx="8229600" cy="5214974"/>
          </a:xfrm>
        </p:spPr>
        <p:txBody>
          <a:bodyPr>
            <a:normAutofit/>
          </a:bodyPr>
          <a:lstStyle/>
          <a:p>
            <a:pPr algn="just"/>
            <a:r>
              <a:rPr lang="en-US" b="1" dirty="0"/>
              <a:t>CISC</a:t>
            </a:r>
            <a:r>
              <a:rPr lang="en-US" dirty="0"/>
              <a:t> is a computer where a single instruction can perform numerous low-level operations like a load from memory and a store from </a:t>
            </a:r>
            <a:r>
              <a:rPr lang="en-US" dirty="0" smtClean="0"/>
              <a:t>memory together. </a:t>
            </a:r>
          </a:p>
          <a:p>
            <a:pPr algn="just"/>
            <a:r>
              <a:rPr lang="en-US" dirty="0"/>
              <a:t>CISC architecture uses a large set of complex, </a:t>
            </a:r>
            <a:r>
              <a:rPr lang="en-US" dirty="0" smtClean="0"/>
              <a:t>multi-step </a:t>
            </a:r>
            <a:r>
              <a:rPr lang="en-US" dirty="0"/>
              <a:t>instructions. </a:t>
            </a:r>
          </a:p>
          <a:p>
            <a:pPr algn="just"/>
            <a:r>
              <a:rPr lang="en-US" dirty="0" smtClean="0"/>
              <a:t>The </a:t>
            </a:r>
            <a:r>
              <a:rPr lang="en-US" dirty="0"/>
              <a:t>CISC attempts to minimize the number of instructions per program but at the cost of an increase in the number of cycles per instruction.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characteristics:CISC</a:t>
            </a:r>
            <a:br>
              <a:rPr lang="en-US" dirty="0" smtClean="0"/>
            </a:br>
            <a:endParaRPr lang="en-US" dirty="0"/>
          </a:p>
        </p:txBody>
      </p:sp>
      <p:sp>
        <p:nvSpPr>
          <p:cNvPr id="3" name="Content Placeholder 2"/>
          <p:cNvSpPr>
            <a:spLocks noGrp="1"/>
          </p:cNvSpPr>
          <p:nvPr>
            <p:ph idx="1"/>
          </p:nvPr>
        </p:nvSpPr>
        <p:spPr>
          <a:xfrm>
            <a:off x="285720" y="928670"/>
            <a:ext cx="8572560" cy="5572164"/>
          </a:xfrm>
        </p:spPr>
        <p:txBody>
          <a:bodyPr>
            <a:normAutofit/>
          </a:bodyPr>
          <a:lstStyle/>
          <a:p>
            <a:pPr lvl="1"/>
            <a:r>
              <a:rPr lang="en-US" dirty="0" smtClean="0"/>
              <a:t>More </a:t>
            </a:r>
            <a:r>
              <a:rPr lang="en-US" dirty="0"/>
              <a:t>instructions and complex addressing modes.</a:t>
            </a:r>
          </a:p>
          <a:p>
            <a:pPr lvl="1"/>
            <a:r>
              <a:rPr lang="en-US" dirty="0"/>
              <a:t>Emphasis on hardware optimization, with complex operations built directly into the processor.</a:t>
            </a:r>
          </a:p>
          <a:p>
            <a:pPr lvl="1"/>
            <a:r>
              <a:rPr lang="en-US" dirty="0"/>
              <a:t>Variable-length instructions that can take multiple clock cycles to complete.</a:t>
            </a:r>
          </a:p>
          <a:p>
            <a:pPr lvl="1"/>
            <a:r>
              <a:rPr lang="en-US" dirty="0"/>
              <a:t>Less frequent use of registers compared to RISC.</a:t>
            </a:r>
          </a:p>
          <a:p>
            <a:r>
              <a:rPr lang="en-US" dirty="0"/>
              <a:t>Examples: The x86 architecture used in Intel and AMD processors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252</Words>
  <Application>Microsoft Office PowerPoint</Application>
  <PresentationFormat>On-screen Show (4:3)</PresentationFormat>
  <Paragraphs>43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Instruction Set</vt:lpstr>
      <vt:lpstr>Instruction Set</vt:lpstr>
      <vt:lpstr>Slide 3</vt:lpstr>
      <vt:lpstr>Components of an instruction</vt:lpstr>
      <vt:lpstr>Types of instruction set architectures</vt:lpstr>
      <vt:lpstr>Reduced Instruction Set Computer (RISC)</vt:lpstr>
      <vt:lpstr>Key characteristics: RISC</vt:lpstr>
      <vt:lpstr>Complex Instruction Set Computer (CISC) </vt:lpstr>
      <vt:lpstr>Key characteristics:CISC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 Set</dc:title>
  <dc:creator>DELL</dc:creator>
  <cp:lastModifiedBy>DELL</cp:lastModifiedBy>
  <cp:revision>10</cp:revision>
  <dcterms:created xsi:type="dcterms:W3CDTF">2025-08-27T09:09:57Z</dcterms:created>
  <dcterms:modified xsi:type="dcterms:W3CDTF">2025-09-07T15:58:45Z</dcterms:modified>
</cp:coreProperties>
</file>